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5" r:id="rId7"/>
    <p:sldId id="261" r:id="rId8"/>
    <p:sldId id="262" r:id="rId9"/>
    <p:sldId id="263"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76" autoAdjust="0"/>
  </p:normalViewPr>
  <p:slideViewPr>
    <p:cSldViewPr>
      <p:cViewPr varScale="1">
        <p:scale>
          <a:sx n="87" d="100"/>
          <a:sy n="87" d="100"/>
        </p:scale>
        <p:origin x="-78"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D16ED7-A953-40A2-934A-8C26B63ADB2A}" type="datetimeFigureOut">
              <a:rPr lang="en-US" smtClean="0"/>
              <a:pPr/>
              <a:t>11/23/2009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9A33F4-EB75-42D2-96CB-F9DDBF83F7E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taken from www.tourismfredericton.ca</a:t>
            </a:r>
            <a:endParaRPr lang="en-CA" dirty="0"/>
          </a:p>
        </p:txBody>
      </p:sp>
      <p:sp>
        <p:nvSpPr>
          <p:cNvPr id="4" name="Slide Number Placeholder 3"/>
          <p:cNvSpPr>
            <a:spLocks noGrp="1"/>
          </p:cNvSpPr>
          <p:nvPr>
            <p:ph type="sldNum" sz="quarter" idx="10"/>
          </p:nvPr>
        </p:nvSpPr>
        <p:spPr/>
        <p:txBody>
          <a:bodyPr/>
          <a:lstStyle/>
          <a:p>
            <a:fld id="{119A33F4-EB75-42D2-96CB-F9DDBF83F7E8}" type="slidenum">
              <a:rPr lang="en-CA" smtClean="0"/>
              <a:pPr/>
              <a:t>1</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5FFD7D-C545-4F6C-80B9-E9C7FB3FA48F}" type="datetimeFigureOut">
              <a:rPr lang="en-US" smtClean="0"/>
              <a:pPr/>
              <a:t>11/23/2009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BD5104-D028-4715-B3FD-41D4B3DB4863}"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5FFD7D-C545-4F6C-80B9-E9C7FB3FA48F}" type="datetimeFigureOut">
              <a:rPr lang="en-US" smtClean="0"/>
              <a:pPr/>
              <a:t>11/23/2009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BD5104-D028-4715-B3FD-41D4B3DB4863}"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hristchurchcathedral.com/"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hyperlink" Target="http://www.boycefarmersmarket.com/"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hyperlink" Target="http://www.harvestjazzandblues.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acebook.com/photo.php?pid=2100377&amp;id=500327555&amp;op=2&amp;view=global&amp;subj=514666750"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www.facebook.com/photo.php?pid=65237&amp;id=500327555"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upload.wikimedia.org/wikipedia/commons/thumb/d/dd/Flag_of_Newfoundland_and_Labrador.svg/800px-Flag_of_Newfoundland_and_Labrador.svg.p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3000" b="-2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7772400" cy="1470025"/>
          </a:xfrm>
        </p:spPr>
        <p:txBody>
          <a:bodyPr>
            <a:noAutofit/>
          </a:bodyPr>
          <a:lstStyle/>
          <a:p>
            <a:r>
              <a:rPr lang="en-US" sz="12400" dirty="0" smtClean="0">
                <a:solidFill>
                  <a:schemeClr val="bg1"/>
                </a:solidFill>
                <a:latin typeface="FrankRuehl" pitchFamily="34" charset="-79"/>
                <a:cs typeface="FrankRuehl" pitchFamily="34" charset="-79"/>
              </a:rPr>
              <a:t>East Coast</a:t>
            </a:r>
            <a:endParaRPr lang="en-CA" sz="12400" dirty="0">
              <a:solidFill>
                <a:schemeClr val="bg1"/>
              </a:solidFill>
              <a:latin typeface="FrankRuehl" pitchFamily="34" charset="-79"/>
              <a:cs typeface="FrankRuehl" pitchFamily="34" charset="-79"/>
            </a:endParaRPr>
          </a:p>
        </p:txBody>
      </p:sp>
      <p:sp>
        <p:nvSpPr>
          <p:cNvPr id="3" name="Subtitle 2"/>
          <p:cNvSpPr>
            <a:spLocks noGrp="1"/>
          </p:cNvSpPr>
          <p:nvPr>
            <p:ph type="subTitle" idx="1"/>
          </p:nvPr>
        </p:nvSpPr>
        <p:spPr>
          <a:xfrm>
            <a:off x="-152400" y="2819400"/>
            <a:ext cx="4495800" cy="3733800"/>
          </a:xfrm>
          <a:ln w="28575">
            <a:noFill/>
          </a:ln>
        </p:spPr>
        <p:txBody>
          <a:bodyPr/>
          <a:lstStyle/>
          <a:p>
            <a:r>
              <a:rPr lang="en-US" sz="2800" dirty="0" smtClean="0">
                <a:solidFill>
                  <a:srgbClr val="00FF00"/>
                </a:solidFill>
                <a:latin typeface="FrankRuehl" pitchFamily="34" charset="-79"/>
                <a:cs typeface="FrankRuehl" pitchFamily="34" charset="-79"/>
              </a:rPr>
              <a:t>Welcome to Fredericton: A City Spotlight.</a:t>
            </a:r>
            <a:endParaRPr lang="en-US" dirty="0" smtClean="0">
              <a:solidFill>
                <a:srgbClr val="00FF00"/>
              </a:solidFill>
              <a:latin typeface="FrankRuehl" pitchFamily="34" charset="-79"/>
              <a:cs typeface="FrankRuehl" pitchFamily="34" charset="-79"/>
            </a:endParaRPr>
          </a:p>
          <a:p>
            <a:r>
              <a:rPr lang="en-US" sz="2800" dirty="0" smtClean="0">
                <a:solidFill>
                  <a:schemeClr val="bg1"/>
                </a:solidFill>
                <a:latin typeface="FrankRuehl" pitchFamily="34" charset="-79"/>
                <a:cs typeface="FrankRuehl" pitchFamily="34" charset="-79"/>
              </a:rPr>
              <a:t> </a:t>
            </a:r>
            <a:r>
              <a:rPr lang="en-US" sz="2800" dirty="0" smtClean="0">
                <a:solidFill>
                  <a:srgbClr val="0000FF"/>
                </a:solidFill>
                <a:latin typeface="FrankRuehl" pitchFamily="34" charset="-79"/>
                <a:cs typeface="FrankRuehl" pitchFamily="34" charset="-79"/>
              </a:rPr>
              <a:t>Great Big Sea’s Latest Album</a:t>
            </a:r>
          </a:p>
          <a:p>
            <a:r>
              <a:rPr lang="en-US" sz="2800" dirty="0" smtClean="0">
                <a:solidFill>
                  <a:srgbClr val="FF0000"/>
                </a:solidFill>
                <a:latin typeface="FrankRuehl" pitchFamily="34" charset="-79"/>
                <a:cs typeface="FrankRuehl" pitchFamily="34" charset="-79"/>
              </a:rPr>
              <a:t>What’s Cooking in the Kitchen</a:t>
            </a:r>
          </a:p>
          <a:p>
            <a:r>
              <a:rPr lang="en-US" sz="2800" dirty="0" smtClean="0">
                <a:solidFill>
                  <a:srgbClr val="FFFF00"/>
                </a:solidFill>
                <a:latin typeface="FrankRuehl" pitchFamily="34" charset="-79"/>
                <a:cs typeface="FrankRuehl" pitchFamily="34" charset="-79"/>
              </a:rPr>
              <a:t>From Norway to New Brunswick</a:t>
            </a:r>
          </a:p>
          <a:p>
            <a:endParaRPr lang="en-US" sz="2800" dirty="0" smtClean="0">
              <a:solidFill>
                <a:schemeClr val="bg1"/>
              </a:solidFill>
              <a:latin typeface="FrankRuehl" pitchFamily="34" charset="-79"/>
              <a:cs typeface="FrankRuehl" pitchFamily="34" charset="-79"/>
            </a:endParaRPr>
          </a:p>
        </p:txBody>
      </p:sp>
      <p:sp>
        <p:nvSpPr>
          <p:cNvPr id="6" name="TextBox 5"/>
          <p:cNvSpPr txBox="1"/>
          <p:nvPr/>
        </p:nvSpPr>
        <p:spPr>
          <a:xfrm>
            <a:off x="5867400" y="1371600"/>
            <a:ext cx="3352800" cy="369332"/>
          </a:xfrm>
          <a:prstGeom prst="rect">
            <a:avLst/>
          </a:prstGeom>
          <a:noFill/>
        </p:spPr>
        <p:txBody>
          <a:bodyPr wrap="square" rtlCol="0">
            <a:spAutoFit/>
          </a:bodyPr>
          <a:lstStyle/>
          <a:p>
            <a:r>
              <a:rPr lang="en-US" dirty="0" smtClean="0">
                <a:solidFill>
                  <a:schemeClr val="bg1"/>
                </a:solidFill>
              </a:rPr>
              <a:t>Atlantic Canada’s Travel Magazine</a:t>
            </a:r>
            <a:endParaRPr lang="en-CA" dirty="0">
              <a:solidFill>
                <a:schemeClr val="bg1"/>
              </a:solidFill>
            </a:endParaRPr>
          </a:p>
        </p:txBody>
      </p:sp>
      <p:sp>
        <p:nvSpPr>
          <p:cNvPr id="7" name="TextBox 6"/>
          <p:cNvSpPr txBox="1"/>
          <p:nvPr/>
        </p:nvSpPr>
        <p:spPr>
          <a:xfrm>
            <a:off x="0" y="6488668"/>
            <a:ext cx="4953000" cy="369332"/>
          </a:xfrm>
          <a:prstGeom prst="rect">
            <a:avLst/>
          </a:prstGeom>
          <a:noFill/>
        </p:spPr>
        <p:txBody>
          <a:bodyPr wrap="square" rtlCol="0">
            <a:spAutoFit/>
          </a:bodyPr>
          <a:lstStyle/>
          <a:p>
            <a:r>
              <a:rPr lang="en-US" dirty="0" smtClean="0">
                <a:solidFill>
                  <a:schemeClr val="bg1"/>
                </a:solidFill>
              </a:rPr>
              <a:t>Jessica Couper, 8E</a:t>
            </a:r>
            <a:endParaRPr lang="en-CA" dirty="0">
              <a:solidFill>
                <a:schemeClr val="bg1"/>
              </a:solidFill>
            </a:endParaRPr>
          </a:p>
        </p:txBody>
      </p:sp>
      <p:sp>
        <p:nvSpPr>
          <p:cNvPr id="8" name="TextBox 7"/>
          <p:cNvSpPr txBox="1"/>
          <p:nvPr/>
        </p:nvSpPr>
        <p:spPr>
          <a:xfrm>
            <a:off x="0" y="0"/>
            <a:ext cx="3352800" cy="381000"/>
          </a:xfrm>
          <a:prstGeom prst="rect">
            <a:avLst/>
          </a:prstGeom>
          <a:noFill/>
        </p:spPr>
        <p:txBody>
          <a:bodyPr wrap="square" rtlCol="0">
            <a:spAutoFit/>
          </a:bodyPr>
          <a:lstStyle/>
          <a:p>
            <a:r>
              <a:rPr lang="en-US" dirty="0" smtClean="0">
                <a:solidFill>
                  <a:schemeClr val="bg1"/>
                </a:solidFill>
              </a:rPr>
              <a:t>Summer 2009</a:t>
            </a:r>
            <a:endParaRPr lang="en-CA" dirty="0">
              <a:solidFill>
                <a:schemeClr val="bg1"/>
              </a:solidFill>
            </a:endParaRPr>
          </a:p>
        </p:txBody>
      </p:sp>
      <p:sp>
        <p:nvSpPr>
          <p:cNvPr id="9" name="TextBox 8"/>
          <p:cNvSpPr txBox="1"/>
          <p:nvPr/>
        </p:nvSpPr>
        <p:spPr>
          <a:xfrm>
            <a:off x="6858000" y="76200"/>
            <a:ext cx="2057400" cy="369332"/>
          </a:xfrm>
          <a:prstGeom prst="rect">
            <a:avLst/>
          </a:prstGeom>
          <a:noFill/>
        </p:spPr>
        <p:txBody>
          <a:bodyPr wrap="square" rtlCol="0">
            <a:spAutoFit/>
          </a:bodyPr>
          <a:lstStyle/>
          <a:p>
            <a:r>
              <a:rPr lang="en-US" dirty="0" smtClean="0">
                <a:solidFill>
                  <a:schemeClr val="bg1"/>
                </a:solidFill>
              </a:rPr>
              <a:t>Volume 1, Issue 3 </a:t>
            </a:r>
            <a:endParaRPr lang="en-CA" dirty="0">
              <a:solidFill>
                <a:schemeClr val="bg1"/>
              </a:solidFill>
            </a:endParaRPr>
          </a:p>
        </p:txBody>
      </p:sp>
      <p:pic>
        <p:nvPicPr>
          <p:cNvPr id="15362" name="Picture 2" descr="http://blogs.asee.org/goengineering/wp-content/uploads/2009/01/barcode.gif"/>
          <p:cNvPicPr>
            <a:picLocks noChangeAspect="1" noChangeArrowheads="1"/>
          </p:cNvPicPr>
          <p:nvPr/>
        </p:nvPicPr>
        <p:blipFill>
          <a:blip r:embed="rId4" cstate="print"/>
          <a:srcRect/>
          <a:stretch>
            <a:fillRect/>
          </a:stretch>
        </p:blipFill>
        <p:spPr bwMode="auto">
          <a:xfrm>
            <a:off x="7543800" y="5638800"/>
            <a:ext cx="1600200" cy="1219200"/>
          </a:xfrm>
          <a:prstGeom prst="rect">
            <a:avLst/>
          </a:prstGeom>
          <a:noFill/>
        </p:spPr>
      </p:pic>
      <p:sp>
        <p:nvSpPr>
          <p:cNvPr id="11" name="TextBox 10"/>
          <p:cNvSpPr txBox="1"/>
          <p:nvPr/>
        </p:nvSpPr>
        <p:spPr>
          <a:xfrm>
            <a:off x="7620000" y="5638800"/>
            <a:ext cx="1524000" cy="215444"/>
          </a:xfrm>
          <a:prstGeom prst="rect">
            <a:avLst/>
          </a:prstGeom>
          <a:noFill/>
        </p:spPr>
        <p:txBody>
          <a:bodyPr wrap="square" rtlCol="0">
            <a:spAutoFit/>
          </a:bodyPr>
          <a:lstStyle/>
          <a:p>
            <a:r>
              <a:rPr lang="en-US" sz="800" b="1" dirty="0" smtClean="0"/>
              <a:t>          $7.99 CANADA </a:t>
            </a:r>
            <a:endParaRPr lang="en-CA" sz="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Lucida Handwriting" pitchFamily="66" charset="0"/>
              </a:rPr>
              <a:t>A Taste…continued.</a:t>
            </a:r>
            <a:endParaRPr lang="en-CA" dirty="0">
              <a:latin typeface="Lucida Handwriting" pitchFamily="66" charset="0"/>
            </a:endParaRPr>
          </a:p>
        </p:txBody>
      </p:sp>
      <p:sp>
        <p:nvSpPr>
          <p:cNvPr id="3" name="Content Placeholder 2"/>
          <p:cNvSpPr>
            <a:spLocks noGrp="1"/>
          </p:cNvSpPr>
          <p:nvPr>
            <p:ph idx="1"/>
          </p:nvPr>
        </p:nvSpPr>
        <p:spPr>
          <a:xfrm>
            <a:off x="-152400" y="990600"/>
            <a:ext cx="9144000" cy="5638800"/>
          </a:xfrm>
        </p:spPr>
        <p:txBody>
          <a:bodyPr numCol="3">
            <a:normAutofit fontScale="47500" lnSpcReduction="20000"/>
          </a:bodyPr>
          <a:lstStyle/>
          <a:p>
            <a:pPr indent="0">
              <a:buNone/>
            </a:pPr>
            <a:r>
              <a:rPr lang="en-US" sz="5900" b="1" i="1" dirty="0" smtClean="0"/>
              <a:t>B</a:t>
            </a:r>
            <a:r>
              <a:rPr lang="en-US" b="1" i="1" dirty="0" smtClean="0"/>
              <a:t>akeapple Cheesecake</a:t>
            </a:r>
            <a:br>
              <a:rPr lang="en-US" b="1" i="1" dirty="0" smtClean="0"/>
            </a:br>
            <a:endParaRPr lang="en-CA" dirty="0" smtClean="0"/>
          </a:p>
          <a:p>
            <a:pPr indent="0">
              <a:buNone/>
            </a:pPr>
            <a:r>
              <a:rPr lang="en-CA" u="sng" dirty="0" smtClean="0"/>
              <a:t>Crust</a:t>
            </a:r>
            <a:endParaRPr lang="en-CA" dirty="0" smtClean="0"/>
          </a:p>
          <a:p>
            <a:pPr indent="0">
              <a:buNone/>
            </a:pPr>
            <a:r>
              <a:rPr lang="en-CA" dirty="0" smtClean="0"/>
              <a:t>1/2 cup butter</a:t>
            </a:r>
            <a:br>
              <a:rPr lang="en-CA" dirty="0" smtClean="0"/>
            </a:br>
            <a:r>
              <a:rPr lang="en-CA" dirty="0" smtClean="0"/>
              <a:t>1 1/2 cups graham cracker crumbs</a:t>
            </a:r>
            <a:br>
              <a:rPr lang="en-CA" dirty="0" smtClean="0"/>
            </a:br>
            <a:r>
              <a:rPr lang="en-CA" dirty="0" smtClean="0"/>
              <a:t>1/4 cup sugar </a:t>
            </a:r>
            <a:br>
              <a:rPr lang="en-CA" dirty="0" smtClean="0"/>
            </a:br>
            <a:r>
              <a:rPr lang="en-CA" dirty="0" smtClean="0"/>
              <a:t> </a:t>
            </a:r>
          </a:p>
          <a:p>
            <a:pPr indent="0">
              <a:buNone/>
            </a:pPr>
            <a:r>
              <a:rPr lang="en-CA" u="sng" dirty="0" smtClean="0"/>
              <a:t>Filling</a:t>
            </a:r>
            <a:endParaRPr lang="en-CA" dirty="0" smtClean="0"/>
          </a:p>
          <a:p>
            <a:pPr indent="0">
              <a:buNone/>
            </a:pPr>
            <a:r>
              <a:rPr lang="en-CA" dirty="0" smtClean="0"/>
              <a:t>2 pkg. cream cheese, room temperature</a:t>
            </a:r>
            <a:br>
              <a:rPr lang="en-CA" dirty="0" smtClean="0"/>
            </a:br>
            <a:r>
              <a:rPr lang="en-CA" dirty="0" smtClean="0"/>
              <a:t>3 eggs, separated</a:t>
            </a:r>
            <a:br>
              <a:rPr lang="en-CA" dirty="0" smtClean="0"/>
            </a:br>
            <a:r>
              <a:rPr lang="en-CA" dirty="0" smtClean="0"/>
              <a:t>1/2 cup sugar</a:t>
            </a:r>
            <a:br>
              <a:rPr lang="en-CA" dirty="0" smtClean="0"/>
            </a:br>
            <a:r>
              <a:rPr lang="en-CA" dirty="0" smtClean="0"/>
              <a:t>2 tbsp. all purpose flour	</a:t>
            </a:r>
            <a:br>
              <a:rPr lang="en-CA" dirty="0" smtClean="0"/>
            </a:br>
            <a:r>
              <a:rPr lang="en-CA" dirty="0" smtClean="0"/>
              <a:t>1/2 tsp. salt</a:t>
            </a:r>
            <a:br>
              <a:rPr lang="en-CA" dirty="0" smtClean="0"/>
            </a:br>
            <a:r>
              <a:rPr lang="en-CA" dirty="0" smtClean="0"/>
              <a:t>2/3 cup cream or evaporated milk  </a:t>
            </a:r>
            <a:br>
              <a:rPr lang="en-CA" dirty="0" smtClean="0"/>
            </a:br>
            <a:r>
              <a:rPr lang="en-CA" dirty="0" smtClean="0"/>
              <a:t>2/3 tsp. vanilla extract</a:t>
            </a:r>
            <a:br>
              <a:rPr lang="en-CA" dirty="0" smtClean="0"/>
            </a:br>
            <a:r>
              <a:rPr lang="en-CA" dirty="0" smtClean="0"/>
              <a:t>1 tsp. lemon rind (zest)</a:t>
            </a:r>
            <a:br>
              <a:rPr lang="en-CA" dirty="0" smtClean="0"/>
            </a:br>
            <a:r>
              <a:rPr lang="en-CA" dirty="0" smtClean="0"/>
              <a:t>1 tbsp. lemon juice  </a:t>
            </a:r>
            <a:br>
              <a:rPr lang="en-CA" dirty="0" smtClean="0"/>
            </a:br>
            <a:r>
              <a:rPr lang="en-CA" dirty="0" smtClean="0"/>
              <a:t>1/4 cup sugar</a:t>
            </a:r>
            <a:br>
              <a:rPr lang="en-CA" dirty="0" smtClean="0"/>
            </a:br>
            <a:r>
              <a:rPr lang="en-CA" dirty="0" smtClean="0"/>
              <a:t>2 cups bakeapple jam or sauce</a:t>
            </a:r>
            <a:br>
              <a:rPr lang="en-CA" dirty="0" smtClean="0"/>
            </a:br>
            <a:r>
              <a:rPr lang="en-CA" dirty="0" smtClean="0"/>
              <a:t/>
            </a:r>
            <a:br>
              <a:rPr lang="en-CA" dirty="0" smtClean="0"/>
            </a:br>
            <a:r>
              <a:rPr lang="en-CA" u="sng" dirty="0" smtClean="0"/>
              <a:t>Bakeapple Sauce  </a:t>
            </a:r>
            <a:endParaRPr lang="en-CA" dirty="0" smtClean="0"/>
          </a:p>
          <a:p>
            <a:pPr indent="0">
              <a:buNone/>
            </a:pPr>
            <a:r>
              <a:rPr lang="en-CA" dirty="0" smtClean="0"/>
              <a:t>2 cups bakeapple</a:t>
            </a:r>
            <a:br>
              <a:rPr lang="en-CA" dirty="0" smtClean="0"/>
            </a:br>
            <a:r>
              <a:rPr lang="en-CA" dirty="0" smtClean="0"/>
              <a:t>1 cup sugar</a:t>
            </a:r>
            <a:br>
              <a:rPr lang="en-CA" dirty="0" smtClean="0"/>
            </a:br>
            <a:r>
              <a:rPr lang="en-CA" dirty="0" smtClean="0"/>
              <a:t>2 tbsp. cornstarch</a:t>
            </a:r>
            <a:br>
              <a:rPr lang="en-CA" dirty="0" smtClean="0"/>
            </a:br>
            <a:r>
              <a:rPr lang="en-CA" dirty="0" smtClean="0"/>
              <a:t>¼ cup water.</a:t>
            </a:r>
          </a:p>
          <a:p>
            <a:pPr indent="0">
              <a:buNone/>
            </a:pPr>
            <a:r>
              <a:rPr lang="en-CA" dirty="0" smtClean="0"/>
              <a:t> </a:t>
            </a:r>
            <a:br>
              <a:rPr lang="en-CA" dirty="0" smtClean="0"/>
            </a:br>
            <a:r>
              <a:rPr lang="en-CA" dirty="0" smtClean="0"/>
              <a:t>Preparation: </a:t>
            </a:r>
          </a:p>
          <a:p>
            <a:pPr indent="0">
              <a:buNone/>
            </a:pPr>
            <a:r>
              <a:rPr lang="en-CA" b="1" i="1" dirty="0" smtClean="0"/>
              <a:t>Crust </a:t>
            </a:r>
            <a:br>
              <a:rPr lang="en-CA" b="1" i="1" dirty="0" smtClean="0"/>
            </a:br>
            <a:r>
              <a:rPr lang="en-CA" dirty="0" smtClean="0"/>
              <a:t>1. Preheat oven to 350°F. Grease 9-inch springform pan.  </a:t>
            </a:r>
            <a:br>
              <a:rPr lang="en-CA" dirty="0" smtClean="0"/>
            </a:br>
            <a:r>
              <a:rPr lang="en-CA" dirty="0" smtClean="0"/>
              <a:t>2. Melt butter, add crumbs and sugar; mix until mixture is moist and crumbly. Press against the bottom and sides of greased springform pan. Bake 10 - 12 minutes at 350°F. Let cool. </a:t>
            </a:r>
            <a:br>
              <a:rPr lang="en-CA" dirty="0" smtClean="0"/>
            </a:br>
            <a:r>
              <a:rPr lang="en-CA" dirty="0" smtClean="0"/>
              <a:t>    </a:t>
            </a:r>
          </a:p>
          <a:p>
            <a:pPr indent="0">
              <a:buNone/>
            </a:pPr>
            <a:r>
              <a:rPr lang="en-CA" b="1" i="1" dirty="0" smtClean="0"/>
              <a:t>Filling </a:t>
            </a:r>
            <a:r>
              <a:rPr lang="en-CA" i="1" dirty="0" smtClean="0"/>
              <a:t/>
            </a:r>
            <a:br>
              <a:rPr lang="en-CA" i="1" dirty="0" smtClean="0"/>
            </a:br>
            <a:r>
              <a:rPr lang="en-CA" dirty="0" smtClean="0"/>
              <a:t>1. Reduce oven temperature to 325°F. Beat cream cheese well. Beat in egg yolks, then add 1/2 cup sugar, flour, and salt. Beat well. Add cream or evap. milk, vanilla, lemon rind and juice; beat mixture until free of lumps.  </a:t>
            </a:r>
            <a:br>
              <a:rPr lang="en-CA" dirty="0" smtClean="0"/>
            </a:br>
            <a:r>
              <a:rPr lang="en-CA" dirty="0" smtClean="0"/>
              <a:t>2. In a clean bowl, beat egg whites until they reach the soft peak stage. Beat in 1/4 cup sugar and continue beating until whites are stiff but not dry. Fold egg whites into cream cheese mixture. </a:t>
            </a:r>
            <a:br>
              <a:rPr lang="en-CA" dirty="0" smtClean="0"/>
            </a:br>
            <a:r>
              <a:rPr lang="en-CA" dirty="0" smtClean="0"/>
              <a:t>3. Pour cream cheese mixture into baked crumb crust and bake at 325°F for 40 - 60 minutes or until it sets. The mixture will be a bit quivery when removed from the oven, but will set as it cools. </a:t>
            </a:r>
            <a:br>
              <a:rPr lang="en-CA" dirty="0" smtClean="0"/>
            </a:br>
            <a:r>
              <a:rPr lang="en-CA" dirty="0" smtClean="0"/>
              <a:t>4. Cool cheesecake to room temperature, apply bakeapple sauce over the top, then refrigerate until serving (preferably 3 - 4 hours).  </a:t>
            </a:r>
            <a:br>
              <a:rPr lang="en-CA" dirty="0" smtClean="0"/>
            </a:br>
            <a:r>
              <a:rPr lang="en-CA" dirty="0" smtClean="0"/>
              <a:t> </a:t>
            </a:r>
          </a:p>
          <a:p>
            <a:pPr indent="0">
              <a:buNone/>
            </a:pPr>
            <a:r>
              <a:rPr lang="en-CA" b="1" i="1" dirty="0" smtClean="0"/>
              <a:t>Bakeapple Sauce </a:t>
            </a:r>
            <a:r>
              <a:rPr lang="en-CA" dirty="0" smtClean="0"/>
              <a:t/>
            </a:r>
            <a:br>
              <a:rPr lang="en-CA" dirty="0" smtClean="0"/>
            </a:br>
            <a:r>
              <a:rPr lang="en-CA" dirty="0" smtClean="0"/>
              <a:t>1. Simmer bakeapples in a little water until tender, about 10 minutes. Add sugar and simmer another 5 minutes. </a:t>
            </a:r>
            <a:br>
              <a:rPr lang="en-CA" dirty="0" smtClean="0"/>
            </a:br>
            <a:r>
              <a:rPr lang="en-US" dirty="0" smtClean="0"/>
              <a:t>2. Mix cornstarch with enough water to form a paste. Stir in bakeapples and continue stirring until thickened and smooth. </a:t>
            </a:r>
            <a:endParaRPr lang="en-CA" dirty="0" smtClean="0"/>
          </a:p>
          <a:p>
            <a:endParaRPr lang="en-CA" dirty="0"/>
          </a:p>
        </p:txBody>
      </p:sp>
      <p:pic>
        <p:nvPicPr>
          <p:cNvPr id="6146" name="Picture 2" descr="http://1.bp.blogspot.com/_YQG6w-4U1oU/R3IQmyclP6I/AAAAAAAAAW8/5TrCDQvSpD8/s400/DSC_1474+copy+(Large).jpg"/>
          <p:cNvPicPr>
            <a:picLocks noChangeAspect="1" noChangeArrowheads="1"/>
          </p:cNvPicPr>
          <p:nvPr/>
        </p:nvPicPr>
        <p:blipFill>
          <a:blip r:embed="rId3" cstate="print"/>
          <a:srcRect/>
          <a:stretch>
            <a:fillRect/>
          </a:stretch>
        </p:blipFill>
        <p:spPr bwMode="auto">
          <a:xfrm>
            <a:off x="6019800" y="4800600"/>
            <a:ext cx="2743200" cy="182422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Must-See Spots</a:t>
            </a:r>
            <a:endParaRPr lang="en-CA" dirty="0"/>
          </a:p>
        </p:txBody>
      </p:sp>
      <p:sp>
        <p:nvSpPr>
          <p:cNvPr id="3" name="Content Placeholder 2"/>
          <p:cNvSpPr>
            <a:spLocks noGrp="1"/>
          </p:cNvSpPr>
          <p:nvPr>
            <p:ph idx="1"/>
          </p:nvPr>
        </p:nvSpPr>
        <p:spPr>
          <a:xfrm>
            <a:off x="0" y="1143000"/>
            <a:ext cx="8686800" cy="4830763"/>
          </a:xfrm>
        </p:spPr>
        <p:txBody>
          <a:bodyPr numCol="2">
            <a:normAutofit lnSpcReduction="10000"/>
          </a:bodyPr>
          <a:lstStyle/>
          <a:p>
            <a:pPr indent="0">
              <a:buNone/>
            </a:pPr>
            <a:r>
              <a:rPr lang="en-US" sz="2800" b="1" dirty="0" smtClean="0"/>
              <a:t>Christ Church Cathedral </a:t>
            </a:r>
            <a:endParaRPr lang="en-CA" sz="2800" dirty="0" smtClean="0"/>
          </a:p>
          <a:p>
            <a:pPr indent="0">
              <a:buNone/>
            </a:pPr>
            <a:r>
              <a:rPr lang="en-US" sz="1700" dirty="0" smtClean="0"/>
              <a:t>     </a:t>
            </a:r>
            <a:r>
              <a:rPr lang="en-US" b="1" dirty="0" smtClean="0"/>
              <a:t>A</a:t>
            </a:r>
            <a:r>
              <a:rPr lang="en-US" sz="1700" b="1" dirty="0" smtClean="0"/>
              <a:t> beautiful attraction</a:t>
            </a:r>
            <a:r>
              <a:rPr lang="en-US" sz="1700" dirty="0" smtClean="0"/>
              <a:t> on the </a:t>
            </a:r>
          </a:p>
          <a:p>
            <a:pPr indent="0">
              <a:buNone/>
            </a:pPr>
            <a:r>
              <a:rPr lang="en-US" sz="1700" dirty="0" smtClean="0"/>
              <a:t>waterfront, the Christ Church </a:t>
            </a:r>
          </a:p>
          <a:p>
            <a:pPr indent="0">
              <a:buNone/>
            </a:pPr>
            <a:r>
              <a:rPr lang="en-US" sz="1700" dirty="0" smtClean="0"/>
              <a:t>Cathedral of Fredericton is a </a:t>
            </a:r>
          </a:p>
          <a:p>
            <a:pPr indent="0">
              <a:buNone/>
            </a:pPr>
            <a:r>
              <a:rPr lang="en-US" sz="1700" dirty="0" smtClean="0"/>
              <a:t>gorgeous Anglican church to visit. Construction on the gothic-styled </a:t>
            </a:r>
          </a:p>
          <a:p>
            <a:pPr indent="0">
              <a:buNone/>
            </a:pPr>
            <a:r>
              <a:rPr lang="en-US" sz="1700" dirty="0" smtClean="0"/>
              <a:t>Christ Church Cathedral began in </a:t>
            </a:r>
          </a:p>
          <a:p>
            <a:pPr indent="0">
              <a:buNone/>
            </a:pPr>
            <a:r>
              <a:rPr lang="en-US" sz="1700" dirty="0" smtClean="0"/>
              <a:t>1845 under Bishop John Medley </a:t>
            </a:r>
          </a:p>
          <a:p>
            <a:pPr indent="0">
              <a:buNone/>
            </a:pPr>
            <a:r>
              <a:rPr lang="en-US" sz="1700" dirty="0" smtClean="0"/>
              <a:t>and the official opening was in </a:t>
            </a:r>
            <a:r>
              <a:rPr lang="en-US" sz="1650" dirty="0" smtClean="0"/>
              <a:t>1853</a:t>
            </a:r>
            <a:r>
              <a:rPr lang="en-US" sz="1400" dirty="0" smtClean="0"/>
              <a:t>.</a:t>
            </a:r>
            <a:r>
              <a:rPr lang="en-US" sz="1700" dirty="0" smtClean="0"/>
              <a:t> Lightning damaged the </a:t>
            </a:r>
          </a:p>
          <a:p>
            <a:pPr indent="0">
              <a:buNone/>
            </a:pPr>
            <a:r>
              <a:rPr lang="en-US" sz="1700" dirty="0" smtClean="0"/>
              <a:t>cathedral in 1911 and it was rebuilt</a:t>
            </a:r>
          </a:p>
          <a:p>
            <a:pPr indent="0">
              <a:buNone/>
            </a:pPr>
            <a:r>
              <a:rPr lang="en-US" sz="1700" dirty="0" smtClean="0"/>
              <a:t>and rededicated following the repairs. </a:t>
            </a:r>
          </a:p>
          <a:p>
            <a:pPr indent="0">
              <a:buNone/>
            </a:pPr>
            <a:r>
              <a:rPr lang="en-US" sz="1700" dirty="0" smtClean="0"/>
              <a:t>In 1983, the Cathedral “was declared a </a:t>
            </a:r>
            <a:r>
              <a:rPr lang="en-US" sz="1700" i="1" dirty="0" smtClean="0"/>
              <a:t>National Historic Site</a:t>
            </a:r>
            <a:r>
              <a:rPr lang="en-US" sz="1700" dirty="0" smtClean="0"/>
              <a:t> by the Historic Sites and Monuments Board of Canada.”</a:t>
            </a:r>
            <a:br>
              <a:rPr lang="en-US" sz="1700" dirty="0" smtClean="0"/>
            </a:br>
            <a:r>
              <a:rPr lang="en-US" sz="1700" dirty="0" smtClean="0"/>
              <a:t>     Located along the Fredericton 		            waterfront, the Christ 	          	           Church Cathedral is within 	          walking distance of F                           	             Fredericton’s walking trails,           		downtown shopping 	          venues, art galleries or the 	           Fredericton playhouse. The 	          Cathedral has services every day 	           of the week and offers guided 	           tours throughout the summer 	          months for those interested in 	          visiting this historic building. For </a:t>
            </a:r>
            <a:br>
              <a:rPr lang="en-US" sz="1700" dirty="0" smtClean="0"/>
            </a:br>
            <a:r>
              <a:rPr lang="en-US" sz="1700" dirty="0" smtClean="0"/>
              <a:t>	          more information or for                 	          directions to the Cathedral, visit         		the Christ  Church </a:t>
            </a:r>
            <a:br>
              <a:rPr lang="en-US" sz="1700" dirty="0" smtClean="0"/>
            </a:br>
            <a:r>
              <a:rPr lang="en-US" sz="1700" dirty="0" smtClean="0"/>
              <a:t>		Cathedral website at </a:t>
            </a:r>
            <a:r>
              <a:rPr lang="en-US" sz="1700" u="sng" dirty="0" smtClean="0">
                <a:hlinkClick r:id="rId3"/>
              </a:rPr>
              <a:t>www.christchurchcathedral.com</a:t>
            </a:r>
            <a:r>
              <a:rPr lang="en-US" dirty="0" smtClean="0"/>
              <a:t>. </a:t>
            </a:r>
            <a:endParaRPr lang="en-CA" dirty="0"/>
          </a:p>
        </p:txBody>
      </p:sp>
      <p:pic>
        <p:nvPicPr>
          <p:cNvPr id="4098" name="Picture 2" descr="http://frederictonchoral.ca/christchurch.jpg"/>
          <p:cNvPicPr>
            <a:picLocks noChangeAspect="1" noChangeArrowheads="1"/>
          </p:cNvPicPr>
          <p:nvPr/>
        </p:nvPicPr>
        <p:blipFill>
          <a:blip r:embed="rId4" cstate="print"/>
          <a:srcRect/>
          <a:stretch>
            <a:fillRect/>
          </a:stretch>
        </p:blipFill>
        <p:spPr bwMode="auto">
          <a:xfrm>
            <a:off x="3657600" y="1600200"/>
            <a:ext cx="2040446" cy="31242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Must-See Spots…Continued</a:t>
            </a:r>
            <a:endParaRPr lang="en-CA" dirty="0"/>
          </a:p>
        </p:txBody>
      </p:sp>
      <p:sp>
        <p:nvSpPr>
          <p:cNvPr id="3" name="Content Placeholder 2"/>
          <p:cNvSpPr>
            <a:spLocks noGrp="1"/>
          </p:cNvSpPr>
          <p:nvPr>
            <p:ph idx="1"/>
          </p:nvPr>
        </p:nvSpPr>
        <p:spPr>
          <a:xfrm>
            <a:off x="228600" y="1066800"/>
            <a:ext cx="8458200" cy="4830763"/>
          </a:xfrm>
        </p:spPr>
        <p:txBody>
          <a:bodyPr numCol="2">
            <a:normAutofit fontScale="62500" lnSpcReduction="20000"/>
          </a:bodyPr>
          <a:lstStyle/>
          <a:p>
            <a:pPr indent="0">
              <a:buNone/>
            </a:pPr>
            <a:r>
              <a:rPr lang="en-US" b="1" dirty="0" smtClean="0"/>
              <a:t>Boyce Farmers’ Market</a:t>
            </a:r>
            <a:endParaRPr lang="en-CA" dirty="0" smtClean="0"/>
          </a:p>
          <a:p>
            <a:pPr indent="0">
              <a:buNone/>
            </a:pPr>
            <a:r>
              <a:rPr lang="en-US" sz="2900" dirty="0" smtClean="0"/>
              <a:t>     </a:t>
            </a:r>
            <a:r>
              <a:rPr lang="en-US" sz="5800" b="1" dirty="0" smtClean="0"/>
              <a:t>F</a:t>
            </a:r>
            <a:r>
              <a:rPr lang="en-US" sz="2900" b="1" dirty="0" smtClean="0"/>
              <a:t>or a true </a:t>
            </a:r>
            <a:r>
              <a:rPr lang="en-US" sz="2900" dirty="0" smtClean="0"/>
              <a:t>taste of Fredericton, the Saturday morning Boyce Farmer’s Market on George Street is the place to visit! Every Saturday, year round, from 6m-1pm, the Boyce Farmers Market offers a truly unique way to experience Fredericton’s culture. Enjoy a breakfast at the market, or buy a snack from one of the many vendors set up at the market. Local meats and produce, fresh fruits and vegetables, handmade craft and giftware is all available at the market. </a:t>
            </a:r>
            <a:endParaRPr lang="en-CA" sz="2900" dirty="0" smtClean="0"/>
          </a:p>
          <a:p>
            <a:pPr indent="0">
              <a:buNone/>
            </a:pPr>
            <a:r>
              <a:rPr lang="en-US" sz="2900" dirty="0" smtClean="0"/>
              <a:t>     The Boyce Farmers’ Market first opened in 1951 under the estate of William Boyce, an English farmer who immigrated to the Fredericton area in the late 1800s.  He and his wife sold produce from their garden at the Phoenix Square Market (then located near Carleton Street). After William died in 1950, he left money to the Municipality of York County to establish a market, which was built on the corner of Regent and George Street in 1951.</a:t>
            </a:r>
            <a:endParaRPr lang="en-CA" sz="2900" dirty="0" smtClean="0"/>
          </a:p>
          <a:p>
            <a:pPr indent="0">
              <a:buNone/>
            </a:pPr>
            <a:r>
              <a:rPr lang="en-US" sz="2900" dirty="0" smtClean="0"/>
              <a:t>     The Phoenix Square Market moved from Carleton to its present location and the market, named after Boyce, provides a truly unique and local taste of the city. For more information, visit the Boyce Farmer’s Market website at </a:t>
            </a:r>
            <a:r>
              <a:rPr lang="en-US" sz="2900" u="sng" dirty="0" smtClean="0">
                <a:hlinkClick r:id="rId3"/>
              </a:rPr>
              <a:t>www.boycefarmersmarket.com</a:t>
            </a:r>
            <a:r>
              <a:rPr lang="en-US" sz="2900" dirty="0" smtClean="0"/>
              <a:t>. </a:t>
            </a:r>
            <a:endParaRPr lang="en-CA" sz="2900" dirty="0"/>
          </a:p>
        </p:txBody>
      </p:sp>
      <p:pic>
        <p:nvPicPr>
          <p:cNvPr id="3076" name="Picture 4" descr="http://www.fredericton.ca/en/citygovernment/resources/market303.jpg"/>
          <p:cNvPicPr>
            <a:picLocks noChangeAspect="1" noChangeArrowheads="1"/>
          </p:cNvPicPr>
          <p:nvPr/>
        </p:nvPicPr>
        <p:blipFill>
          <a:blip r:embed="rId4" cstate="print"/>
          <a:srcRect/>
          <a:stretch>
            <a:fillRect/>
          </a:stretch>
        </p:blipFill>
        <p:spPr bwMode="auto">
          <a:xfrm>
            <a:off x="4876800" y="4267200"/>
            <a:ext cx="3505200" cy="2105434"/>
          </a:xfrm>
          <a:prstGeom prst="rect">
            <a:avLst/>
          </a:prstGeom>
          <a:noFill/>
        </p:spPr>
      </p:pic>
      <p:sp>
        <p:nvSpPr>
          <p:cNvPr id="6" name="TextBox 5"/>
          <p:cNvSpPr txBox="1"/>
          <p:nvPr/>
        </p:nvSpPr>
        <p:spPr>
          <a:xfrm>
            <a:off x="4648200" y="6477000"/>
            <a:ext cx="4114800" cy="307777"/>
          </a:xfrm>
          <a:prstGeom prst="rect">
            <a:avLst/>
          </a:prstGeom>
          <a:noFill/>
        </p:spPr>
        <p:txBody>
          <a:bodyPr wrap="square" rtlCol="0">
            <a:spAutoFit/>
          </a:bodyPr>
          <a:lstStyle/>
          <a:p>
            <a:r>
              <a:rPr lang="en-US" sz="1400" dirty="0" smtClean="0"/>
              <a:t>         Saturday morning crowds at the market.</a:t>
            </a:r>
            <a:endParaRPr lang="en-CA"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4" name="Picture 2" descr="http://www.jazzfestivalscanada.ca/nov05/logos/4.jpg"/>
          <p:cNvPicPr>
            <a:picLocks noChangeAspect="1" noChangeArrowheads="1"/>
          </p:cNvPicPr>
          <p:nvPr/>
        </p:nvPicPr>
        <p:blipFill>
          <a:blip r:embed="rId3" cstate="print"/>
          <a:srcRect/>
          <a:stretch>
            <a:fillRect/>
          </a:stretch>
        </p:blipFill>
        <p:spPr bwMode="auto">
          <a:xfrm>
            <a:off x="0" y="5342382"/>
            <a:ext cx="2133600" cy="1515618"/>
          </a:xfrm>
          <a:prstGeom prst="rect">
            <a:avLst/>
          </a:prstGeom>
          <a:noFill/>
        </p:spPr>
      </p:pic>
      <p:sp>
        <p:nvSpPr>
          <p:cNvPr id="2" name="Title 1"/>
          <p:cNvSpPr>
            <a:spLocks noGrp="1"/>
          </p:cNvSpPr>
          <p:nvPr>
            <p:ph type="title"/>
          </p:nvPr>
        </p:nvSpPr>
        <p:spPr/>
        <p:txBody>
          <a:bodyPr/>
          <a:lstStyle/>
          <a:p>
            <a:r>
              <a:rPr lang="en-US" dirty="0" smtClean="0"/>
              <a:t>Must-See Spots…Continued</a:t>
            </a:r>
            <a:endParaRPr lang="en-CA" dirty="0"/>
          </a:p>
        </p:txBody>
      </p:sp>
      <p:sp>
        <p:nvSpPr>
          <p:cNvPr id="3" name="Content Placeholder 2"/>
          <p:cNvSpPr>
            <a:spLocks noGrp="1"/>
          </p:cNvSpPr>
          <p:nvPr>
            <p:ph idx="1"/>
          </p:nvPr>
        </p:nvSpPr>
        <p:spPr>
          <a:xfrm>
            <a:off x="0" y="1295400"/>
            <a:ext cx="8686800" cy="4983163"/>
          </a:xfrm>
        </p:spPr>
        <p:txBody>
          <a:bodyPr numCol="2">
            <a:normAutofit/>
          </a:bodyPr>
          <a:lstStyle/>
          <a:p>
            <a:pPr indent="0">
              <a:buNone/>
            </a:pPr>
            <a:r>
              <a:rPr lang="en-US" sz="2400" b="1" dirty="0" smtClean="0"/>
              <a:t>Harvest Jazz and Blues Festival </a:t>
            </a:r>
          </a:p>
          <a:p>
            <a:pPr indent="0">
              <a:buNone/>
            </a:pPr>
            <a:r>
              <a:rPr lang="en-US" dirty="0" smtClean="0"/>
              <a:t>	</a:t>
            </a:r>
            <a:r>
              <a:rPr lang="en-US" sz="2800" b="1" dirty="0" smtClean="0"/>
              <a:t>A</a:t>
            </a:r>
            <a:r>
              <a:rPr lang="en-US" sz="1450" b="1" dirty="0" smtClean="0"/>
              <a:t>s the summer</a:t>
            </a:r>
            <a:r>
              <a:rPr lang="en-US" sz="1450" dirty="0" smtClean="0"/>
              <a:t> begins to wind down and days begin to grow shorter, many feel that harvest-time is the end of the season. In Fredericton, Harvest time means one thing to thousands of music lovers: it’s festival time! Each September, the Harvest Jazz and Blues Festival comes to downtown Fredericton and brings almost an entire week of fabulous shows of all different genres: indie rock, jazz, blues and more. The Festival began in 1991 with 25 acts over a four-day period. </a:t>
            </a:r>
            <a:endParaRPr lang="en-CA" sz="1450" dirty="0" smtClean="0"/>
          </a:p>
          <a:p>
            <a:pPr indent="0">
              <a:buNone/>
            </a:pPr>
            <a:r>
              <a:rPr lang="en-US" sz="1450" dirty="0" smtClean="0"/>
              <a:t>The Harvest Jazz and Blues Festival includes free concerts in Officer’s Square and a numerous amount of shows at local bars, pubs and theatres, all located in downtown Fredericton. The annual Harvest Breakfast is held on Friday morning of the Festival and begins at 6AM, drawing the early-bird music lovers.</a:t>
            </a:r>
            <a:endParaRPr lang="en-CA" sz="1450" dirty="0" smtClean="0"/>
          </a:p>
          <a:p>
            <a:pPr indent="0">
              <a:buNone/>
            </a:pPr>
            <a:r>
              <a:rPr lang="en-US" sz="1450" dirty="0" smtClean="0"/>
              <a:t>Because of the incredible popularity of the Festival, Queen Street is shut down for parts of the Festival and Festival organizers encourage patrons to take advantage of the unique Park and Ride program established for the Festival: patrons park their vehicles at an off-site parking lot and then take a free bus to the downtown area. The Festival is committed to being environmentally friendly, establishing the Park and Ride program, encouraging vendors to use biodegradable materials and providing recycling as well as trace receptacles on all concert sites. For more information, visit the Harvest website at </a:t>
            </a:r>
            <a:r>
              <a:rPr lang="en-US" sz="1450" u="sng" dirty="0" smtClean="0">
                <a:hlinkClick r:id="rId4"/>
              </a:rPr>
              <a:t>www.harvestjazzandblues.com</a:t>
            </a:r>
            <a:r>
              <a:rPr lang="en-US" sz="1450" dirty="0" smtClean="0"/>
              <a:t>. </a:t>
            </a:r>
            <a:endParaRPr lang="en-CA" sz="1450" dirty="0" smtClean="0"/>
          </a:p>
          <a:p>
            <a:endParaRPr lang="en-CA" dirty="0"/>
          </a:p>
        </p:txBody>
      </p:sp>
      <p:pic>
        <p:nvPicPr>
          <p:cNvPr id="2050" name="Picture 2" descr="http://new-brunswick.net/new-brunswick/fredericton/pics/fred4.jpg"/>
          <p:cNvPicPr>
            <a:picLocks noChangeAspect="1" noChangeArrowheads="1"/>
          </p:cNvPicPr>
          <p:nvPr/>
        </p:nvPicPr>
        <p:blipFill>
          <a:blip r:embed="rId5" cstate="print"/>
          <a:srcRect/>
          <a:stretch>
            <a:fillRect/>
          </a:stretch>
        </p:blipFill>
        <p:spPr bwMode="auto">
          <a:xfrm>
            <a:off x="5334000" y="4191000"/>
            <a:ext cx="3352800" cy="2219553"/>
          </a:xfrm>
          <a:prstGeom prst="rect">
            <a:avLst/>
          </a:prstGeom>
          <a:noFill/>
        </p:spPr>
      </p:pic>
      <p:sp>
        <p:nvSpPr>
          <p:cNvPr id="5" name="TextBox 4"/>
          <p:cNvSpPr txBox="1"/>
          <p:nvPr/>
        </p:nvSpPr>
        <p:spPr>
          <a:xfrm>
            <a:off x="5181600" y="6400800"/>
            <a:ext cx="3048000" cy="307777"/>
          </a:xfrm>
          <a:prstGeom prst="rect">
            <a:avLst/>
          </a:prstGeom>
          <a:noFill/>
        </p:spPr>
        <p:txBody>
          <a:bodyPr wrap="square" rtlCol="0">
            <a:spAutoFit/>
          </a:bodyPr>
          <a:lstStyle/>
          <a:p>
            <a:r>
              <a:rPr lang="en-US" sz="1400" dirty="0" smtClean="0"/>
              <a:t>        Entertaining the crowds.</a:t>
            </a:r>
            <a:endParaRPr lang="en-CA"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High Tower Text" pitchFamily="18" charset="0"/>
              </a:rPr>
              <a:t>From the Jukebox…</a:t>
            </a:r>
            <a:endParaRPr lang="en-CA" sz="4800" dirty="0">
              <a:latin typeface="High Tower Text" pitchFamily="18" charset="0"/>
            </a:endParaRPr>
          </a:p>
        </p:txBody>
      </p:sp>
      <p:sp>
        <p:nvSpPr>
          <p:cNvPr id="3" name="Content Placeholder 2"/>
          <p:cNvSpPr>
            <a:spLocks noGrp="1"/>
          </p:cNvSpPr>
          <p:nvPr>
            <p:ph idx="1"/>
          </p:nvPr>
        </p:nvSpPr>
        <p:spPr>
          <a:xfrm>
            <a:off x="457200" y="1600200"/>
            <a:ext cx="8229600" cy="5029200"/>
          </a:xfrm>
        </p:spPr>
        <p:txBody>
          <a:bodyPr numCol="2">
            <a:normAutofit fontScale="92500" lnSpcReduction="10000"/>
          </a:bodyPr>
          <a:lstStyle/>
          <a:p>
            <a:pPr indent="0">
              <a:buNone/>
            </a:pPr>
            <a:r>
              <a:rPr lang="en-US" sz="1700" dirty="0" smtClean="0"/>
              <a:t>    </a:t>
            </a:r>
            <a:r>
              <a:rPr lang="en-US" sz="3000" b="1" dirty="0" smtClean="0"/>
              <a:t>T</a:t>
            </a:r>
            <a:r>
              <a:rPr lang="en-US" sz="1700" b="1" dirty="0" smtClean="0"/>
              <a:t>he latest CD </a:t>
            </a:r>
            <a:r>
              <a:rPr lang="en-US" sz="1700" dirty="0" smtClean="0"/>
              <a:t>from one of Atlantic Canada’s favorite bands, </a:t>
            </a:r>
            <a:r>
              <a:rPr lang="en-US" sz="1700" i="1" dirty="0" smtClean="0"/>
              <a:t>Fortune’s Favor</a:t>
            </a:r>
            <a:r>
              <a:rPr lang="en-US" sz="1700" dirty="0" smtClean="0"/>
              <a:t> is the latest release from Celtic/rock/folk group Great Big Sea, hailing from Newfoundland and Labrador. </a:t>
            </a:r>
            <a:r>
              <a:rPr lang="en-US" sz="1700" i="1" dirty="0" smtClean="0"/>
              <a:t>Fortune’s Favor</a:t>
            </a:r>
            <a:r>
              <a:rPr lang="en-US" sz="1700" dirty="0" smtClean="0"/>
              <a:t> is an eclectic mix of folk songs about life small-town Newfoundland, chasing the American dream in Boston, and refusing to settle into a “normal man’s” world. </a:t>
            </a:r>
            <a:br>
              <a:rPr lang="en-US" sz="1700" dirty="0" smtClean="0"/>
            </a:br>
            <a:endParaRPr lang="en-CA" sz="1700" dirty="0" smtClean="0"/>
          </a:p>
          <a:p>
            <a:pPr indent="0">
              <a:buNone/>
            </a:pPr>
            <a:r>
              <a:rPr lang="en-US" sz="1700" dirty="0" smtClean="0"/>
              <a:t>	</a:t>
            </a:r>
            <a:r>
              <a:rPr lang="en-US" sz="1700" i="1" dirty="0" smtClean="0"/>
              <a:t>Fortune’s Favor</a:t>
            </a:r>
            <a:r>
              <a:rPr lang="en-US" sz="1700" dirty="0" smtClean="0"/>
              <a:t> seems to indicate a new direction that Great Big Sea is taking. Moving away from their traditional Celtic/folk roots, this album still includes a taste of the East-coast that made them famous, but seem to be moving toward a </a:t>
            </a:r>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endParaRPr lang="en-US" sz="1700" dirty="0" smtClean="0"/>
          </a:p>
          <a:p>
            <a:pPr indent="0">
              <a:buNone/>
            </a:pPr>
            <a:r>
              <a:rPr lang="en-US" sz="1700" dirty="0" smtClean="0"/>
              <a:t>new soft-rock image. The lyrics are well-written and the instruments impeccably </a:t>
            </a:r>
            <a:r>
              <a:rPr lang="en-US" sz="1700" dirty="0" smtClean="0"/>
              <a:t>mastered</a:t>
            </a:r>
            <a:r>
              <a:rPr lang="en-US" sz="1700" dirty="0" smtClean="0"/>
              <a:t> </a:t>
            </a:r>
            <a:r>
              <a:rPr lang="en-US" sz="1700" dirty="0" smtClean="0"/>
              <a:t>but I am left unsure if Great Big Sea know what genre they want their music </a:t>
            </a:r>
            <a:r>
              <a:rPr lang="en-US" sz="1700" smtClean="0"/>
              <a:t>to reach. </a:t>
            </a:r>
            <a:r>
              <a:rPr lang="en-US" sz="1700" dirty="0" smtClean="0"/>
              <a:t/>
            </a:r>
            <a:br>
              <a:rPr lang="en-US" sz="1700" dirty="0" smtClean="0"/>
            </a:br>
            <a:r>
              <a:rPr lang="en-US" sz="1700" dirty="0" smtClean="0"/>
              <a:t>  </a:t>
            </a:r>
            <a:br>
              <a:rPr lang="en-US" sz="1700" dirty="0" smtClean="0"/>
            </a:br>
            <a:endParaRPr lang="en-CA" sz="1700" dirty="0" smtClean="0"/>
          </a:p>
          <a:p>
            <a:endParaRPr lang="en-CA" dirty="0"/>
          </a:p>
        </p:txBody>
      </p:sp>
      <p:pic>
        <p:nvPicPr>
          <p:cNvPr id="1026" name="Picture 2" descr="http://2.bp.blogspot.com/_aIhe8P8Di90/Scu-Bp_yiNI/AAAAAAAABaU/fbh-S4ZLvFk/s320/FortunesFavorCoverArt.jpg"/>
          <p:cNvPicPr>
            <a:picLocks noChangeAspect="1" noChangeArrowheads="1"/>
          </p:cNvPicPr>
          <p:nvPr/>
        </p:nvPicPr>
        <p:blipFill>
          <a:blip r:embed="rId3" cstate="print"/>
          <a:srcRect/>
          <a:stretch>
            <a:fillRect/>
          </a:stretch>
        </p:blipFill>
        <p:spPr bwMode="auto">
          <a:xfrm>
            <a:off x="5334000" y="1143000"/>
            <a:ext cx="3048000" cy="3028950"/>
          </a:xfrm>
          <a:prstGeom prst="rect">
            <a:avLst/>
          </a:prstGeom>
          <a:noFill/>
        </p:spPr>
      </p:pic>
      <p:sp>
        <p:nvSpPr>
          <p:cNvPr id="5" name="5-Point Star 4"/>
          <p:cNvSpPr/>
          <p:nvPr/>
        </p:nvSpPr>
        <p:spPr>
          <a:xfrm>
            <a:off x="5029200" y="5715000"/>
            <a:ext cx="6858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5-Point Star 5"/>
          <p:cNvSpPr/>
          <p:nvPr/>
        </p:nvSpPr>
        <p:spPr>
          <a:xfrm>
            <a:off x="5791200" y="5715000"/>
            <a:ext cx="685800" cy="457200"/>
          </a:xfrm>
          <a:prstGeom prst="star5">
            <a:avLst>
              <a:gd name="adj" fmla="val 22752"/>
              <a:gd name="hf" fmla="val 105146"/>
              <a:gd name="vf" fmla="val 11055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5-Point Star 6"/>
          <p:cNvSpPr/>
          <p:nvPr/>
        </p:nvSpPr>
        <p:spPr>
          <a:xfrm>
            <a:off x="6629400" y="5715000"/>
            <a:ext cx="6858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5-Point Star 7"/>
          <p:cNvSpPr/>
          <p:nvPr/>
        </p:nvSpPr>
        <p:spPr>
          <a:xfrm>
            <a:off x="7391400" y="5715000"/>
            <a:ext cx="6858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5-Point Star 9"/>
          <p:cNvSpPr/>
          <p:nvPr/>
        </p:nvSpPr>
        <p:spPr>
          <a:xfrm>
            <a:off x="8229600" y="5638800"/>
            <a:ext cx="609600" cy="533400"/>
          </a:xfrm>
          <a:prstGeom prst="star5">
            <a:avLst>
              <a:gd name="adj" fmla="val 19098"/>
              <a:gd name="hf" fmla="val 105146"/>
              <a:gd name="vf" fmla="val 11055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latin typeface="Aharoni" pitchFamily="2" charset="-79"/>
                <a:cs typeface="Aharoni" pitchFamily="2" charset="-79"/>
              </a:rPr>
              <a:t>In This Issue…</a:t>
            </a:r>
            <a:endParaRPr lang="en-CA" dirty="0">
              <a:latin typeface="Aharoni" pitchFamily="2" charset="-79"/>
              <a:cs typeface="Aharoni" pitchFamily="2" charset="-79"/>
            </a:endParaRPr>
          </a:p>
        </p:txBody>
      </p:sp>
      <p:sp>
        <p:nvSpPr>
          <p:cNvPr id="3" name="Content Placeholder 2"/>
          <p:cNvSpPr>
            <a:spLocks noGrp="1"/>
          </p:cNvSpPr>
          <p:nvPr>
            <p:ph idx="1"/>
          </p:nvPr>
        </p:nvSpPr>
        <p:spPr>
          <a:xfrm>
            <a:off x="228600" y="990600"/>
            <a:ext cx="4648200" cy="5715000"/>
          </a:xfrm>
        </p:spPr>
        <p:txBody>
          <a:bodyPr>
            <a:normAutofit fontScale="92500" lnSpcReduction="20000"/>
          </a:bodyPr>
          <a:lstStyle/>
          <a:p>
            <a:pPr>
              <a:buNone/>
            </a:pPr>
            <a:r>
              <a:rPr lang="en-US" sz="1800" dirty="0" smtClean="0"/>
              <a:t>From our Editors			                			…Page 3</a:t>
            </a:r>
          </a:p>
          <a:p>
            <a:pPr>
              <a:buNone/>
            </a:pPr>
            <a:endParaRPr lang="en-US" sz="1800" dirty="0" smtClean="0"/>
          </a:p>
          <a:p>
            <a:pPr>
              <a:buNone/>
            </a:pPr>
            <a:r>
              <a:rPr lang="en-US" sz="1800" dirty="0" smtClean="0"/>
              <a:t>Destination: Fredericton!	…Page 4-5</a:t>
            </a:r>
          </a:p>
          <a:p>
            <a:pPr lvl="1">
              <a:buNone/>
            </a:pPr>
            <a:r>
              <a:rPr lang="en-US" sz="1400" dirty="0" smtClean="0"/>
              <a:t>An interview with one student who chose Fredericton to pursue his university education.</a:t>
            </a:r>
          </a:p>
          <a:p>
            <a:pPr lvl="1">
              <a:buNone/>
            </a:pPr>
            <a:endParaRPr lang="en-US" sz="1400" dirty="0" smtClean="0"/>
          </a:p>
          <a:p>
            <a:pPr>
              <a:buNone/>
            </a:pPr>
            <a:r>
              <a:rPr lang="en-US" sz="1800" dirty="0" smtClean="0"/>
              <a:t>A Sample of Inuktitut 	…Page 6</a:t>
            </a:r>
          </a:p>
          <a:p>
            <a:pPr>
              <a:buNone/>
            </a:pPr>
            <a:endParaRPr lang="en-US" sz="1800" dirty="0" smtClean="0"/>
          </a:p>
          <a:p>
            <a:pPr>
              <a:buNone/>
            </a:pPr>
            <a:r>
              <a:rPr lang="en-US" sz="1800" dirty="0" smtClean="0"/>
              <a:t>Business Spotlight			                 			…Page 7</a:t>
            </a:r>
          </a:p>
          <a:p>
            <a:pPr>
              <a:buNone/>
            </a:pPr>
            <a:r>
              <a:rPr lang="en-US" sz="1800" dirty="0" smtClean="0"/>
              <a:t>	</a:t>
            </a:r>
            <a:r>
              <a:rPr lang="en-US" sz="1400" dirty="0" smtClean="0"/>
              <a:t>A home-grown business turns into a world-wide success.</a:t>
            </a:r>
          </a:p>
          <a:p>
            <a:pPr>
              <a:buNone/>
            </a:pPr>
            <a:endParaRPr lang="en-US" sz="1800" dirty="0" smtClean="0"/>
          </a:p>
          <a:p>
            <a:pPr>
              <a:buNone/>
            </a:pPr>
            <a:r>
              <a:rPr lang="en-US" sz="1800" dirty="0" smtClean="0"/>
              <a:t>A Taste of Atlantic Canada	 …Page 8-10</a:t>
            </a:r>
          </a:p>
          <a:p>
            <a:pPr>
              <a:buNone/>
            </a:pPr>
            <a:r>
              <a:rPr lang="en-US" sz="1800" dirty="0" smtClean="0"/>
              <a:t>	</a:t>
            </a:r>
            <a:r>
              <a:rPr lang="en-US" sz="1400" dirty="0" smtClean="0"/>
              <a:t>A delicious sample of Atlantic Canadian cuisine.</a:t>
            </a:r>
          </a:p>
          <a:p>
            <a:pPr>
              <a:buNone/>
            </a:pPr>
            <a:endParaRPr lang="en-US" sz="1400" dirty="0" smtClean="0"/>
          </a:p>
          <a:p>
            <a:pPr>
              <a:buNone/>
            </a:pPr>
            <a:endParaRPr lang="en-US" sz="1800" dirty="0" smtClean="0"/>
          </a:p>
          <a:p>
            <a:pPr>
              <a:buNone/>
            </a:pPr>
            <a:r>
              <a:rPr lang="en-US" sz="1800" dirty="0" smtClean="0"/>
              <a:t>Must-See Spots		…Page 11-13</a:t>
            </a:r>
          </a:p>
          <a:p>
            <a:pPr>
              <a:buNone/>
            </a:pPr>
            <a:r>
              <a:rPr lang="en-US" sz="1800" dirty="0" smtClean="0"/>
              <a:t>	</a:t>
            </a:r>
            <a:r>
              <a:rPr lang="en-US" sz="1400" dirty="0" smtClean="0"/>
              <a:t>What you MUST see when visiting Fredericton.</a:t>
            </a:r>
          </a:p>
          <a:p>
            <a:pPr>
              <a:buNone/>
            </a:pPr>
            <a:endParaRPr lang="en-US" sz="1800" dirty="0" smtClean="0"/>
          </a:p>
          <a:p>
            <a:pPr>
              <a:buNone/>
            </a:pPr>
            <a:r>
              <a:rPr lang="en-US" sz="1800" dirty="0" smtClean="0"/>
              <a:t>From the Juke-Box		…Page 14</a:t>
            </a:r>
          </a:p>
          <a:p>
            <a:pPr>
              <a:buNone/>
            </a:pPr>
            <a:r>
              <a:rPr lang="en-US" sz="1800" dirty="0" smtClean="0"/>
              <a:t>	</a:t>
            </a:r>
            <a:r>
              <a:rPr lang="en-US" sz="1400" dirty="0" smtClean="0"/>
              <a:t>Great Big Sea’s latest album is out—does it make the grade?</a:t>
            </a:r>
            <a:endParaRPr lang="en-US" sz="1800" dirty="0" smtClean="0"/>
          </a:p>
          <a:p>
            <a:endParaRPr lang="en-US" dirty="0" smtClean="0"/>
          </a:p>
          <a:p>
            <a:endParaRPr lang="en-US" dirty="0" smtClean="0"/>
          </a:p>
        </p:txBody>
      </p:sp>
      <p:pic>
        <p:nvPicPr>
          <p:cNvPr id="13314" name="Picture 2" descr="http://photos-b.ak.fbcdn.net/hphotos-ak-snc1/hs150.snc1/5574_110217686343_9406661343_2373478_1040371_n.jpg"/>
          <p:cNvPicPr>
            <a:picLocks noChangeAspect="1" noChangeArrowheads="1"/>
          </p:cNvPicPr>
          <p:nvPr/>
        </p:nvPicPr>
        <p:blipFill>
          <a:blip r:embed="rId3" cstate="print"/>
          <a:srcRect/>
          <a:stretch>
            <a:fillRect/>
          </a:stretch>
        </p:blipFill>
        <p:spPr bwMode="auto">
          <a:xfrm>
            <a:off x="5029200" y="838200"/>
            <a:ext cx="3749932" cy="2714625"/>
          </a:xfrm>
          <a:prstGeom prst="rect">
            <a:avLst/>
          </a:prstGeom>
          <a:noFill/>
        </p:spPr>
      </p:pic>
      <p:sp>
        <p:nvSpPr>
          <p:cNvPr id="5" name="TextBox 4"/>
          <p:cNvSpPr txBox="1"/>
          <p:nvPr/>
        </p:nvSpPr>
        <p:spPr>
          <a:xfrm>
            <a:off x="5257800" y="3581400"/>
            <a:ext cx="3657600" cy="381000"/>
          </a:xfrm>
          <a:prstGeom prst="rect">
            <a:avLst/>
          </a:prstGeom>
          <a:noFill/>
        </p:spPr>
        <p:txBody>
          <a:bodyPr wrap="square" rtlCol="0">
            <a:spAutoFit/>
          </a:bodyPr>
          <a:lstStyle/>
          <a:p>
            <a:r>
              <a:rPr lang="en-US" dirty="0" smtClean="0"/>
              <a:t>P. 13—It’s Harvest Time!</a:t>
            </a:r>
            <a:endParaRPr lang="en-CA" dirty="0"/>
          </a:p>
        </p:txBody>
      </p:sp>
      <p:pic>
        <p:nvPicPr>
          <p:cNvPr id="13316" name="Picture 4" descr="http://4.bp.blogspot.com/_YQG6w-4U1oU/R3IQmiclP5I/AAAAAAAAAW0/v72tS26ffqg/s400/DSC_1468+copy+(Large).jpg"/>
          <p:cNvPicPr>
            <a:picLocks noChangeAspect="1" noChangeArrowheads="1"/>
          </p:cNvPicPr>
          <p:nvPr/>
        </p:nvPicPr>
        <p:blipFill>
          <a:blip r:embed="rId4" cstate="print"/>
          <a:srcRect/>
          <a:stretch>
            <a:fillRect/>
          </a:stretch>
        </p:blipFill>
        <p:spPr bwMode="auto">
          <a:xfrm>
            <a:off x="5105400" y="3962400"/>
            <a:ext cx="3581400" cy="2381631"/>
          </a:xfrm>
          <a:prstGeom prst="rect">
            <a:avLst/>
          </a:prstGeom>
          <a:noFill/>
        </p:spPr>
      </p:pic>
      <p:sp>
        <p:nvSpPr>
          <p:cNvPr id="7" name="TextBox 6"/>
          <p:cNvSpPr txBox="1"/>
          <p:nvPr/>
        </p:nvSpPr>
        <p:spPr>
          <a:xfrm>
            <a:off x="5486400" y="6400800"/>
            <a:ext cx="3124200" cy="381000"/>
          </a:xfrm>
          <a:prstGeom prst="rect">
            <a:avLst/>
          </a:prstGeom>
          <a:noFill/>
        </p:spPr>
        <p:txBody>
          <a:bodyPr wrap="square" rtlCol="0">
            <a:spAutoFit/>
          </a:bodyPr>
          <a:lstStyle/>
          <a:p>
            <a:r>
              <a:rPr lang="en-US" dirty="0" smtClean="0"/>
              <a:t>P.9—Down Home Cooking</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Bright" pitchFamily="18" charset="0"/>
              </a:rPr>
              <a:t>From the Editors…</a:t>
            </a:r>
            <a:endParaRPr lang="en-CA" dirty="0">
              <a:latin typeface="Lucida Bright" pitchFamily="18" charset="0"/>
            </a:endParaRPr>
          </a:p>
        </p:txBody>
      </p:sp>
      <p:sp>
        <p:nvSpPr>
          <p:cNvPr id="3" name="Content Placeholder 2"/>
          <p:cNvSpPr>
            <a:spLocks noGrp="1"/>
          </p:cNvSpPr>
          <p:nvPr>
            <p:ph idx="1"/>
          </p:nvPr>
        </p:nvSpPr>
        <p:spPr>
          <a:xfrm>
            <a:off x="0" y="1295400"/>
            <a:ext cx="8686800" cy="4830763"/>
          </a:xfrm>
        </p:spPr>
        <p:txBody>
          <a:bodyPr numCol="3">
            <a:normAutofit fontScale="47500" lnSpcReduction="20000"/>
          </a:bodyPr>
          <a:lstStyle/>
          <a:p>
            <a:pPr indent="0">
              <a:buNone/>
            </a:pPr>
            <a:r>
              <a:rPr lang="en-US" sz="6700" dirty="0" smtClean="0"/>
              <a:t>W</a:t>
            </a:r>
            <a:r>
              <a:rPr lang="en-US" b="1" dirty="0" smtClean="0"/>
              <a:t>hen </a:t>
            </a:r>
            <a:r>
              <a:rPr lang="en-US" b="1" i="1" dirty="0" smtClean="0"/>
              <a:t>Spotlight</a:t>
            </a:r>
            <a:r>
              <a:rPr lang="en-US" b="1" dirty="0" smtClean="0"/>
              <a:t> looks</a:t>
            </a:r>
            <a:r>
              <a:rPr lang="en-US" dirty="0" smtClean="0"/>
              <a:t> for Atlantic Canadian cities to feature in our magazine, we try to find places that capture the essence of life in Atlantic Canada. We felt that Fredericton reflected that view beautifully: Fredericton seems to exude both the laid-back style of the East coast and the thriving life of an urban center. Named a cultural capital of Canada by Canadian Heritage for 2009, Fredericton offers a fantastic taste of traditional East Coast living meets modern-day living set in a beautiful geographic setting.</a:t>
            </a:r>
            <a:endParaRPr lang="en-CA" dirty="0" smtClean="0"/>
          </a:p>
          <a:p>
            <a:pPr indent="0">
              <a:buNone/>
            </a:pPr>
            <a:r>
              <a:rPr lang="en-US" dirty="0" smtClean="0"/>
              <a:t>     We feel that showing the wide nature of what Fredericton has to offer will draw more people toward the East Coast and—we believe—should establish Fredericton as a destination, not a drive-through city. This project brought together different experiences, different opinions and different tastes; we tried to work them all together to create something that we can all be proud of.</a:t>
            </a:r>
            <a:endParaRPr lang="en-CA" dirty="0" smtClean="0"/>
          </a:p>
          <a:p>
            <a:pPr indent="0">
              <a:buNone/>
            </a:pPr>
            <a:r>
              <a:rPr lang="en-US" dirty="0" smtClean="0"/>
              <a:t>     Special thanks must be given to Kristian Tellefsen, featured in our interview about moving to Fredericton, Janine Lightfoot for teaching us Inuktitut, </a:t>
            </a:r>
            <a:r>
              <a:rPr lang="en-US" dirty="0" smtClean="0"/>
              <a:t>and Susanne </a:t>
            </a:r>
            <a:r>
              <a:rPr lang="en-US" dirty="0" smtClean="0"/>
              <a:t>Walsh for her delicious </a:t>
            </a:r>
            <a:r>
              <a:rPr lang="en-US" dirty="0" smtClean="0"/>
              <a:t>recipes.</a:t>
            </a:r>
            <a:endParaRPr lang="en-CA" dirty="0" smtClean="0"/>
          </a:p>
          <a:p>
            <a:pPr indent="0">
              <a:buNone/>
            </a:pPr>
            <a:r>
              <a:rPr lang="en-US" dirty="0" smtClean="0"/>
              <a:t>     This issue of </a:t>
            </a:r>
            <a:r>
              <a:rPr lang="en-US" i="1" dirty="0" smtClean="0"/>
              <a:t>Spotlight</a:t>
            </a:r>
            <a:r>
              <a:rPr lang="en-US" dirty="0" smtClean="0"/>
              <a:t> will introduce our readers to some new music from Atlantic Canada, a sample of Atlantic Canadian cuisine, a short history of a world-known business founded in Atlantic Canada and more exciting articles. We hope that you enjoy reading </a:t>
            </a:r>
            <a:r>
              <a:rPr lang="en-US" i="1" dirty="0" smtClean="0"/>
              <a:t>Spotlight </a:t>
            </a:r>
            <a:r>
              <a:rPr lang="en-US" dirty="0" smtClean="0"/>
              <a:t>as much as we enjoyed creating it. </a:t>
            </a:r>
          </a:p>
          <a:p>
            <a:pPr indent="0"/>
            <a:endParaRPr lang="en-US" dirty="0" smtClean="0"/>
          </a:p>
          <a:p>
            <a:pPr>
              <a:buNone/>
            </a:pPr>
            <a:r>
              <a:rPr lang="en-US" dirty="0" smtClean="0"/>
              <a:t>         	</a:t>
            </a:r>
            <a:r>
              <a:rPr lang="en-US" sz="4200" dirty="0" smtClean="0"/>
              <a:t>Jessica Couper</a:t>
            </a:r>
            <a:endParaRPr lang="en-US" dirty="0" smtClean="0"/>
          </a:p>
          <a:p>
            <a:pPr>
              <a:buNone/>
            </a:pPr>
            <a:r>
              <a:rPr lang="en-US" dirty="0" smtClean="0"/>
              <a:t>		            (Editor-in-Chief)</a:t>
            </a:r>
            <a:endParaRPr lang="en-CA" dirty="0" smtClean="0"/>
          </a:p>
          <a:p>
            <a:endParaRPr lang="en-CA" dirty="0"/>
          </a:p>
        </p:txBody>
      </p:sp>
      <p:pic>
        <p:nvPicPr>
          <p:cNvPr id="5" name="Picture 4" descr="img000.bmp"/>
          <p:cNvPicPr>
            <a:picLocks noChangeAspect="1"/>
          </p:cNvPicPr>
          <p:nvPr/>
        </p:nvPicPr>
        <p:blipFill>
          <a:blip r:embed="rId3" cstate="print"/>
          <a:stretch>
            <a:fillRect/>
          </a:stretch>
        </p:blipFill>
        <p:spPr>
          <a:xfrm>
            <a:off x="6324600" y="3810000"/>
            <a:ext cx="1600200" cy="186865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Rage Italic" pitchFamily="66" charset="0"/>
              </a:rPr>
              <a:t>Destination: Fredericton!</a:t>
            </a:r>
            <a:endParaRPr lang="en-CA" sz="5400" dirty="0">
              <a:latin typeface="Rage Italic" pitchFamily="66" charset="0"/>
            </a:endParaRPr>
          </a:p>
        </p:txBody>
      </p:sp>
      <p:sp>
        <p:nvSpPr>
          <p:cNvPr id="3" name="Content Placeholder 2"/>
          <p:cNvSpPr>
            <a:spLocks noGrp="1"/>
          </p:cNvSpPr>
          <p:nvPr>
            <p:ph idx="1"/>
          </p:nvPr>
        </p:nvSpPr>
        <p:spPr>
          <a:xfrm>
            <a:off x="0" y="1371600"/>
            <a:ext cx="8534400" cy="4525963"/>
          </a:xfrm>
        </p:spPr>
        <p:txBody>
          <a:bodyPr numCol="2">
            <a:normAutofit fontScale="47500" lnSpcReduction="20000"/>
          </a:bodyPr>
          <a:lstStyle/>
          <a:p>
            <a:pPr indent="0">
              <a:buNone/>
            </a:pPr>
            <a:r>
              <a:rPr lang="en-US" dirty="0" smtClean="0"/>
              <a:t>      </a:t>
            </a:r>
            <a:r>
              <a:rPr lang="en-US" sz="5900" b="1" dirty="0" smtClean="0"/>
              <a:t>T</a:t>
            </a:r>
            <a:r>
              <a:rPr lang="en-US" b="1" dirty="0" smtClean="0"/>
              <a:t>hroughout his childhood </a:t>
            </a:r>
            <a:r>
              <a:rPr lang="en-US" dirty="0" smtClean="0"/>
              <a:t>and teenage years Kristian Tellefsen encountered many different cultural experiences through living in several different countries and traveling extensively around Europe. I interviewed Kristian on his experience in </a:t>
            </a:r>
            <a:r>
              <a:rPr lang="en-US" dirty="0" smtClean="0"/>
              <a:t>moving </a:t>
            </a:r>
            <a:r>
              <a:rPr lang="en-US" dirty="0" smtClean="0"/>
              <a:t>to </a:t>
            </a:r>
            <a:r>
              <a:rPr lang="en-US" dirty="0" smtClean="0"/>
              <a:t>Fredericton for  his university education </a:t>
            </a:r>
            <a:r>
              <a:rPr lang="en-US" dirty="0" smtClean="0"/>
              <a:t>from Stavanger, Norway.</a:t>
            </a:r>
          </a:p>
          <a:p>
            <a:pPr indent="0">
              <a:buNone/>
            </a:pPr>
            <a:endParaRPr lang="en-CA" dirty="0" smtClean="0"/>
          </a:p>
          <a:p>
            <a:pPr indent="0">
              <a:buNone/>
            </a:pPr>
            <a:r>
              <a:rPr lang="en-US" b="1" dirty="0" smtClean="0"/>
              <a:t>1. What brought you to Fredericton?</a:t>
            </a:r>
            <a:r>
              <a:rPr lang="en-US" dirty="0" smtClean="0"/>
              <a:t/>
            </a:r>
            <a:br>
              <a:rPr lang="en-US" dirty="0" smtClean="0"/>
            </a:br>
            <a:r>
              <a:rPr lang="en-US" dirty="0" smtClean="0"/>
              <a:t>A private high school here in Norway had a cooperation with STU and they recommended that I attended the school.</a:t>
            </a:r>
            <a:br>
              <a:rPr lang="en-US" dirty="0" smtClean="0"/>
            </a:br>
            <a:r>
              <a:rPr lang="en-US" dirty="0" smtClean="0"/>
              <a:t/>
            </a:r>
            <a:br>
              <a:rPr lang="en-US" dirty="0" smtClean="0"/>
            </a:br>
            <a:r>
              <a:rPr lang="en-US" b="1" dirty="0" smtClean="0"/>
              <a:t>2. Were there any experiences in particular--good or bad--that you remember from your first few weeks in Canada?</a:t>
            </a:r>
            <a:r>
              <a:rPr lang="en-US" dirty="0" smtClean="0"/>
              <a:t/>
            </a:r>
            <a:br>
              <a:rPr lang="en-US" dirty="0" smtClean="0"/>
            </a:br>
            <a:r>
              <a:rPr lang="en-US" dirty="0" smtClean="0"/>
              <a:t>Everybody was very polite compared to Norway and everything was really, really cheap.</a:t>
            </a:r>
            <a:br>
              <a:rPr lang="en-US" dirty="0" smtClean="0"/>
            </a:br>
            <a:r>
              <a:rPr lang="en-US" dirty="0" smtClean="0"/>
              <a:t/>
            </a:r>
            <a:br>
              <a:rPr lang="en-US" dirty="0" smtClean="0"/>
            </a:br>
            <a:r>
              <a:rPr lang="en-US" b="1" dirty="0" smtClean="0"/>
              <a:t>3. How did your family feel about you moving to Canada from Norway?</a:t>
            </a:r>
            <a:r>
              <a:rPr lang="en-US" dirty="0" smtClean="0"/>
              <a:t/>
            </a:r>
            <a:br>
              <a:rPr lang="en-US" dirty="0" smtClean="0"/>
            </a:br>
            <a:r>
              <a:rPr lang="en-US" dirty="0" smtClean="0"/>
              <a:t>They were a bit skeptical. Not because it was Canada but because it was pretty far away.</a:t>
            </a:r>
            <a:br>
              <a:rPr lang="en-US" dirty="0" smtClean="0"/>
            </a:br>
            <a:r>
              <a:rPr lang="en-US" dirty="0" smtClean="0"/>
              <a:t/>
            </a:r>
            <a:br>
              <a:rPr lang="en-US" dirty="0" smtClean="0"/>
            </a:br>
            <a:r>
              <a:rPr lang="en-US" b="1" dirty="0" smtClean="0"/>
              <a:t>4. How did you feel about moving to Canada?</a:t>
            </a:r>
            <a:r>
              <a:rPr lang="en-US" dirty="0" smtClean="0"/>
              <a:t/>
            </a:r>
            <a:br>
              <a:rPr lang="en-US" dirty="0" smtClean="0"/>
            </a:br>
            <a:r>
              <a:rPr lang="en-US" dirty="0" smtClean="0"/>
              <a:t>GREAT! Would not mind settling there one day.</a:t>
            </a:r>
            <a:br>
              <a:rPr lang="en-US" dirty="0" smtClean="0"/>
            </a:br>
            <a:r>
              <a:rPr lang="en-US" dirty="0" smtClean="0"/>
              <a:t/>
            </a:r>
            <a:br>
              <a:rPr lang="en-US" dirty="0" smtClean="0"/>
            </a:br>
            <a:r>
              <a:rPr lang="en-US" b="1" dirty="0" smtClean="0"/>
              <a:t>5. Were there any barriers that you faced--linguistically or with immigration, finding a place to live?</a:t>
            </a:r>
            <a:r>
              <a:rPr lang="en-US" dirty="0" smtClean="0"/>
              <a:t/>
            </a:r>
            <a:br>
              <a:rPr lang="en-US" dirty="0" smtClean="0"/>
            </a:br>
            <a:r>
              <a:rPr lang="en-US" dirty="0" smtClean="0"/>
              <a:t>No I was lucky enough to have room and board covered by my tuition [at STU]. The language was not a problem although I had an accent.</a:t>
            </a:r>
            <a:endParaRPr lang="en-CA" dirty="0" smtClean="0"/>
          </a:p>
          <a:p>
            <a:endParaRPr lang="en-CA" dirty="0"/>
          </a:p>
        </p:txBody>
      </p:sp>
      <p:pic>
        <p:nvPicPr>
          <p:cNvPr id="11266" name="Picture 2" descr="http://photos-b.ak.fbcdn.net/hphotos-ak-snc1/hs196.snc1/6614_110135372555_500327555_2100373_3967581_n.jpg">
            <a:hlinkClick r:id="rId3"/>
          </p:cNvPr>
          <p:cNvPicPr>
            <a:picLocks noChangeAspect="1" noChangeArrowheads="1"/>
          </p:cNvPicPr>
          <p:nvPr/>
        </p:nvPicPr>
        <p:blipFill>
          <a:blip r:embed="rId4" cstate="print"/>
          <a:srcRect/>
          <a:stretch>
            <a:fillRect/>
          </a:stretch>
        </p:blipFill>
        <p:spPr bwMode="auto">
          <a:xfrm>
            <a:off x="4648200" y="3429000"/>
            <a:ext cx="4038600" cy="3028951"/>
          </a:xfrm>
          <a:prstGeom prst="rect">
            <a:avLst/>
          </a:prstGeom>
          <a:noFill/>
        </p:spPr>
      </p:pic>
      <p:sp>
        <p:nvSpPr>
          <p:cNvPr id="5" name="TextBox 4"/>
          <p:cNvSpPr txBox="1"/>
          <p:nvPr/>
        </p:nvSpPr>
        <p:spPr>
          <a:xfrm>
            <a:off x="5105400" y="6400800"/>
            <a:ext cx="4495800" cy="307777"/>
          </a:xfrm>
          <a:prstGeom prst="rect">
            <a:avLst/>
          </a:prstGeom>
          <a:noFill/>
        </p:spPr>
        <p:txBody>
          <a:bodyPr wrap="square" rtlCol="0">
            <a:spAutoFit/>
          </a:bodyPr>
          <a:lstStyle/>
          <a:p>
            <a:r>
              <a:rPr lang="en-US" sz="1400" dirty="0" smtClean="0"/>
              <a:t>Kristian in the </a:t>
            </a:r>
            <a:r>
              <a:rPr lang="en-US" sz="1400" dirty="0" err="1" smtClean="0"/>
              <a:t>Smøla</a:t>
            </a:r>
            <a:r>
              <a:rPr lang="en-US" sz="1400" dirty="0" smtClean="0"/>
              <a:t> Mountains, Norway</a:t>
            </a:r>
            <a:endParaRPr lang="en-CA"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latin typeface="Rage Italic" pitchFamily="66" charset="0"/>
              </a:rPr>
              <a:t>Destination…Continued</a:t>
            </a:r>
            <a:endParaRPr lang="en-CA" sz="5400" dirty="0">
              <a:latin typeface="Rage Italic" pitchFamily="66" charset="0"/>
            </a:endParaRPr>
          </a:p>
        </p:txBody>
      </p:sp>
      <p:sp>
        <p:nvSpPr>
          <p:cNvPr id="3" name="Content Placeholder 2"/>
          <p:cNvSpPr>
            <a:spLocks noGrp="1"/>
          </p:cNvSpPr>
          <p:nvPr>
            <p:ph idx="1"/>
          </p:nvPr>
        </p:nvSpPr>
        <p:spPr>
          <a:xfrm>
            <a:off x="0" y="1219200"/>
            <a:ext cx="9144000" cy="5334000"/>
          </a:xfrm>
        </p:spPr>
        <p:txBody>
          <a:bodyPr numCol="2">
            <a:normAutofit fontScale="40000" lnSpcReduction="20000"/>
          </a:bodyPr>
          <a:lstStyle/>
          <a:p>
            <a:pPr>
              <a:buNone/>
            </a:pPr>
            <a:r>
              <a:rPr lang="en-US" b="1" dirty="0" smtClean="0"/>
              <a:t>	6. What was involved in the process of coming and moving to Canada?</a:t>
            </a:r>
            <a:r>
              <a:rPr lang="en-US" dirty="0" smtClean="0"/>
              <a:t/>
            </a:r>
            <a:br>
              <a:rPr lang="en-US" dirty="0" smtClean="0"/>
            </a:br>
            <a:r>
              <a:rPr lang="en-US" dirty="0" smtClean="0"/>
              <a:t>A lot of paperwork!! And some application fees but it was not much.</a:t>
            </a:r>
            <a:br>
              <a:rPr lang="en-US" dirty="0" smtClean="0"/>
            </a:br>
            <a:r>
              <a:rPr lang="en-US" dirty="0" smtClean="0"/>
              <a:t/>
            </a:r>
            <a:br>
              <a:rPr lang="en-US" dirty="0" smtClean="0"/>
            </a:br>
            <a:r>
              <a:rPr lang="en-US" b="1" dirty="0" smtClean="0"/>
              <a:t>7. Do Canadians celebrate holidays differently than you did in Norway? For example, Thanksgiving, Christmas, New Year's, Easter, etc.</a:t>
            </a:r>
            <a:r>
              <a:rPr lang="en-US" dirty="0" smtClean="0"/>
              <a:t> </a:t>
            </a:r>
            <a:br>
              <a:rPr lang="en-US" dirty="0" smtClean="0"/>
            </a:br>
            <a:r>
              <a:rPr lang="en-US" dirty="0" smtClean="0"/>
              <a:t>It is pretty much the same, but we celebrate Christmas on the 24th. The 25th here is more of laid back day. On the 24th we get up and have family breakfast. Then we have rice chowder around 1pm with an almond in it. Whoever gets the almond wins a prize (chocolate or candy or something). Then around 4pm or so we go church. Around 6 we have the big dinner. On the East coast a special way of cooking pork is most common (called "ribbe"). On the west coast a special way of cooking lamb is most common (called "pinnekjøtt). In some places (especially isolated valleys, coastal communities and Sami communities they have other dishes; one of the more unique examples being lamb head with the brain, eyes and everything). After that we open presents. Then at the end we have cake and coffee and tea etc. On the 25th we have the remainder of the dinner from the night before, but we eat it cold and have some other accessories with it. The 26th is the biggest party day of the year (next after May 16th, since we always have May 17th off since that is our national day) so then most people go out and party with friends since you have not seen them since the 22nd or so.</a:t>
            </a:r>
            <a:br>
              <a:rPr lang="en-US" dirty="0" smtClean="0"/>
            </a:br>
            <a:r>
              <a:rPr lang="en-US" dirty="0" smtClean="0"/>
              <a:t/>
            </a:r>
            <a:br>
              <a:rPr lang="en-US" dirty="0" smtClean="0"/>
            </a:br>
            <a:r>
              <a:rPr lang="en-US" b="1" dirty="0" smtClean="0"/>
              <a:t>8. Are there specific things that you miss from Norway that you cannot access in Canada--specific foods or TV shows, books or products?</a:t>
            </a:r>
            <a:r>
              <a:rPr lang="en-US" dirty="0" smtClean="0"/>
              <a:t/>
            </a:r>
            <a:br>
              <a:rPr lang="en-US" dirty="0" smtClean="0"/>
            </a:br>
            <a:r>
              <a:rPr lang="en-US" dirty="0" smtClean="0"/>
              <a:t>I miss brown cheese and salty licorice.</a:t>
            </a:r>
            <a:br>
              <a:rPr lang="en-US" dirty="0" smtClean="0"/>
            </a:br>
            <a:r>
              <a:rPr lang="en-US" dirty="0" smtClean="0"/>
              <a:t/>
            </a:r>
            <a:br>
              <a:rPr lang="en-US" dirty="0" smtClean="0"/>
            </a:br>
            <a:r>
              <a:rPr lang="en-US" b="1" dirty="0" smtClean="0"/>
              <a:t>9. Did you have any preconceptions of what life would be like in Canada?</a:t>
            </a:r>
            <a:r>
              <a:rPr lang="en-US" dirty="0" smtClean="0"/>
              <a:t/>
            </a:r>
            <a:br>
              <a:rPr lang="en-US" dirty="0" smtClean="0"/>
            </a:br>
            <a:r>
              <a:rPr lang="en-US" dirty="0" smtClean="0"/>
              <a:t>I assumed it would be just like the US just winter most of the year.</a:t>
            </a:r>
            <a:br>
              <a:rPr lang="en-US" dirty="0" smtClean="0"/>
            </a:br>
            <a:r>
              <a:rPr lang="en-US" dirty="0" smtClean="0"/>
              <a:t/>
            </a:r>
            <a:br>
              <a:rPr lang="en-US" dirty="0" smtClean="0"/>
            </a:br>
            <a:r>
              <a:rPr lang="en-US" b="1" dirty="0" smtClean="0"/>
              <a:t>10. Given the chance of "doing it over," would you come to Fredericton or move to another part of the country?</a:t>
            </a:r>
            <a:r>
              <a:rPr lang="en-US" dirty="0" smtClean="0"/>
              <a:t/>
            </a:r>
            <a:br>
              <a:rPr lang="en-US" dirty="0" smtClean="0"/>
            </a:br>
            <a:r>
              <a:rPr lang="en-US" dirty="0" smtClean="0"/>
              <a:t>I always wanted to live in a bigger city, but looking back at my experiences in Fredericton I would never want it any other way!</a:t>
            </a:r>
            <a:br>
              <a:rPr lang="en-US" dirty="0" smtClean="0"/>
            </a:br>
            <a:r>
              <a:rPr lang="en-US" dirty="0" smtClean="0"/>
              <a:t/>
            </a:r>
            <a:br>
              <a:rPr lang="en-US" dirty="0" smtClean="0"/>
            </a:br>
            <a:r>
              <a:rPr lang="en-US" b="1" dirty="0" smtClean="0"/>
              <a:t>11. How was the process of "fitting in"--was it easy to meet new people? Are there any people that made a significant impact on your life in Canada?</a:t>
            </a:r>
            <a:r>
              <a:rPr lang="en-US" dirty="0" smtClean="0"/>
              <a:t> </a:t>
            </a:r>
            <a:br>
              <a:rPr lang="en-US" dirty="0" smtClean="0"/>
            </a:br>
            <a:r>
              <a:rPr lang="en-US" dirty="0" smtClean="0"/>
              <a:t>Not sure if there was any one in particular. I had some really good professors and made lots of good friends, but other than that there was not anyone special.</a:t>
            </a:r>
            <a:endParaRPr lang="en-CA" dirty="0" smtClean="0"/>
          </a:p>
        </p:txBody>
      </p:sp>
      <p:pic>
        <p:nvPicPr>
          <p:cNvPr id="10242" name="Picture 2" descr="http://photos-c.ak.fbcdn.net/photos-ak-sf2p/v71/51/125/500327555/n500327555_65529_4633.jpg">
            <a:hlinkClick r:id="rId3"/>
          </p:cNvPr>
          <p:cNvPicPr>
            <a:picLocks noChangeAspect="1" noChangeArrowheads="1"/>
          </p:cNvPicPr>
          <p:nvPr/>
        </p:nvPicPr>
        <p:blipFill>
          <a:blip r:embed="rId4" cstate="print"/>
          <a:srcRect/>
          <a:stretch>
            <a:fillRect/>
          </a:stretch>
        </p:blipFill>
        <p:spPr bwMode="auto">
          <a:xfrm>
            <a:off x="4800600" y="4191000"/>
            <a:ext cx="3111501" cy="2333626"/>
          </a:xfrm>
          <a:prstGeom prst="rect">
            <a:avLst/>
          </a:prstGeom>
          <a:noFill/>
        </p:spPr>
      </p:pic>
      <p:sp>
        <p:nvSpPr>
          <p:cNvPr id="5" name="TextBox 4"/>
          <p:cNvSpPr txBox="1"/>
          <p:nvPr/>
        </p:nvSpPr>
        <p:spPr>
          <a:xfrm>
            <a:off x="4343400" y="6553200"/>
            <a:ext cx="4800600" cy="307777"/>
          </a:xfrm>
          <a:prstGeom prst="rect">
            <a:avLst/>
          </a:prstGeom>
          <a:noFill/>
        </p:spPr>
        <p:txBody>
          <a:bodyPr wrap="square" rtlCol="0">
            <a:spAutoFit/>
          </a:bodyPr>
          <a:lstStyle/>
          <a:p>
            <a:r>
              <a:rPr lang="en-US" sz="1400" dirty="0" smtClean="0"/>
              <a:t>Kristian graduating from St Thomas University, Fredericton</a:t>
            </a:r>
            <a:endParaRPr lang="en-CA"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5124" name="Picture 4" descr="http://www.comeexplorecanada.com/newfoundland_labrador/images/labrador_map.gif"/>
          <p:cNvPicPr>
            <a:picLocks noChangeAspect="1" noChangeArrowheads="1"/>
          </p:cNvPicPr>
          <p:nvPr/>
        </p:nvPicPr>
        <p:blipFill>
          <a:blip r:embed="rId3" cstate="print"/>
          <a:srcRect/>
          <a:stretch>
            <a:fillRect/>
          </a:stretch>
        </p:blipFill>
        <p:spPr bwMode="auto">
          <a:xfrm>
            <a:off x="4343400" y="1219200"/>
            <a:ext cx="4067175" cy="3288821"/>
          </a:xfrm>
          <a:prstGeom prst="rect">
            <a:avLst/>
          </a:prstGeom>
          <a:noFill/>
        </p:spPr>
      </p:pic>
      <p:pic>
        <p:nvPicPr>
          <p:cNvPr id="5122" name="Picture 2" descr="See full size image">
            <a:hlinkClick r:id="rId4"/>
          </p:cNvPr>
          <p:cNvPicPr>
            <a:picLocks noChangeAspect="1" noChangeArrowheads="1"/>
          </p:cNvPicPr>
          <p:nvPr/>
        </p:nvPicPr>
        <p:blipFill>
          <a:blip r:embed="rId5" cstate="print"/>
          <a:srcRect/>
          <a:stretch>
            <a:fillRect/>
          </a:stretch>
        </p:blipFill>
        <p:spPr bwMode="auto">
          <a:xfrm>
            <a:off x="3429000" y="5105400"/>
            <a:ext cx="3048000" cy="1534657"/>
          </a:xfrm>
          <a:prstGeom prst="rect">
            <a:avLst/>
          </a:prstGeom>
          <a:noFill/>
        </p:spPr>
      </p:pic>
      <p:sp>
        <p:nvSpPr>
          <p:cNvPr id="2" name="Title 1"/>
          <p:cNvSpPr>
            <a:spLocks noGrp="1"/>
          </p:cNvSpPr>
          <p:nvPr>
            <p:ph type="title"/>
          </p:nvPr>
        </p:nvSpPr>
        <p:spPr/>
        <p:txBody>
          <a:bodyPr/>
          <a:lstStyle/>
          <a:p>
            <a:r>
              <a:rPr lang="en-US" dirty="0" smtClean="0"/>
              <a:t>A Sample of Inuktitut </a:t>
            </a:r>
            <a:endParaRPr lang="en-CA" dirty="0"/>
          </a:p>
        </p:txBody>
      </p:sp>
      <p:sp>
        <p:nvSpPr>
          <p:cNvPr id="3" name="Content Placeholder 2"/>
          <p:cNvSpPr>
            <a:spLocks noGrp="1"/>
          </p:cNvSpPr>
          <p:nvPr>
            <p:ph idx="1"/>
          </p:nvPr>
        </p:nvSpPr>
        <p:spPr/>
        <p:txBody>
          <a:bodyPr>
            <a:normAutofit fontScale="62500" lnSpcReduction="20000"/>
          </a:bodyPr>
          <a:lstStyle/>
          <a:p>
            <a:pPr indent="0">
              <a:buNone/>
            </a:pPr>
            <a:r>
              <a:rPr lang="en-US" dirty="0" smtClean="0"/>
              <a:t>	</a:t>
            </a:r>
            <a:r>
              <a:rPr lang="en-US" sz="5800" b="1" dirty="0" smtClean="0"/>
              <a:t>F</a:t>
            </a:r>
            <a:r>
              <a:rPr lang="en-US" b="1" dirty="0" smtClean="0"/>
              <a:t>ollowing is a </a:t>
            </a:r>
            <a:r>
              <a:rPr lang="en-US" dirty="0" smtClean="0"/>
              <a:t>sample of </a:t>
            </a:r>
            <a:r>
              <a:rPr lang="en-CA" dirty="0" smtClean="0"/>
              <a:t>Nunatsiavut (or Labrador) Inuktitut: </a:t>
            </a:r>
          </a:p>
          <a:p>
            <a:pPr indent="0">
              <a:buNone/>
            </a:pPr>
            <a:endParaRPr lang="en-CA" dirty="0" smtClean="0"/>
          </a:p>
          <a:p>
            <a:pPr indent="0">
              <a:buNone/>
            </a:pPr>
            <a:r>
              <a:rPr lang="en-CA" dirty="0" err="1" smtClean="0"/>
              <a:t>AteliKai</a:t>
            </a:r>
            <a:r>
              <a:rPr lang="en-CA" dirty="0" smtClean="0"/>
              <a:t> – Hello.</a:t>
            </a:r>
          </a:p>
          <a:p>
            <a:pPr indent="0">
              <a:buNone/>
            </a:pPr>
            <a:r>
              <a:rPr lang="en-CA" dirty="0" err="1" smtClean="0"/>
              <a:t>Nakummek</a:t>
            </a:r>
            <a:r>
              <a:rPr lang="en-CA" dirty="0" smtClean="0"/>
              <a:t> (or </a:t>
            </a:r>
            <a:r>
              <a:rPr lang="en-CA" dirty="0" err="1" smtClean="0"/>
              <a:t>Qujanamiiq</a:t>
            </a:r>
            <a:r>
              <a:rPr lang="en-CA" dirty="0" smtClean="0"/>
              <a:t>)- Thank You.</a:t>
            </a:r>
          </a:p>
          <a:p>
            <a:pPr indent="0">
              <a:buNone/>
            </a:pPr>
            <a:r>
              <a:rPr lang="en-CA" dirty="0" err="1" smtClean="0"/>
              <a:t>Tungasugitsi</a:t>
            </a:r>
            <a:r>
              <a:rPr lang="en-CA" dirty="0" smtClean="0"/>
              <a:t> – You are welcome.</a:t>
            </a:r>
            <a:br>
              <a:rPr lang="en-CA" dirty="0" smtClean="0"/>
            </a:br>
            <a:r>
              <a:rPr lang="en-CA" dirty="0" err="1" smtClean="0"/>
              <a:t>Ilali</a:t>
            </a:r>
            <a:r>
              <a:rPr lang="en-CA" dirty="0" smtClean="0"/>
              <a:t> – No sweat (or ‘nothing at all’).</a:t>
            </a:r>
          </a:p>
          <a:p>
            <a:pPr indent="0">
              <a:buNone/>
            </a:pPr>
            <a:r>
              <a:rPr lang="en-CA" dirty="0" err="1" smtClean="0"/>
              <a:t>Kunuivit</a:t>
            </a:r>
            <a:r>
              <a:rPr lang="en-CA" dirty="0" smtClean="0"/>
              <a:t>? – How are you?</a:t>
            </a:r>
          </a:p>
          <a:p>
            <a:pPr indent="0">
              <a:buNone/>
            </a:pPr>
            <a:r>
              <a:rPr lang="en-CA" dirty="0" err="1" smtClean="0"/>
              <a:t>Kanuingilanga</a:t>
            </a:r>
            <a:r>
              <a:rPr lang="en-CA" dirty="0" smtClean="0"/>
              <a:t> – I am fine.</a:t>
            </a:r>
          </a:p>
          <a:p>
            <a:pPr indent="0">
              <a:buNone/>
            </a:pPr>
            <a:r>
              <a:rPr lang="en-CA" dirty="0" err="1" smtClean="0"/>
              <a:t>Sunaliak</a:t>
            </a:r>
            <a:r>
              <a:rPr lang="en-CA" dirty="0" smtClean="0"/>
              <a:t>? or </a:t>
            </a:r>
            <a:r>
              <a:rPr lang="en-CA" dirty="0" err="1" smtClean="0"/>
              <a:t>SunalialikKa</a:t>
            </a:r>
            <a:r>
              <a:rPr lang="en-CA" dirty="0" smtClean="0"/>
              <a:t>? – What time is it?</a:t>
            </a:r>
          </a:p>
          <a:p>
            <a:pPr indent="0">
              <a:buNone/>
            </a:pPr>
            <a:r>
              <a:rPr lang="en-CA" dirty="0" smtClean="0"/>
              <a:t>Nunatsiavut - Our Beautiful Land (otherwise known as north coast of Labrador).</a:t>
            </a:r>
            <a:br>
              <a:rPr lang="en-CA" dirty="0" smtClean="0"/>
            </a:br>
            <a:r>
              <a:rPr lang="en-CA" dirty="0" err="1" smtClean="0"/>
              <a:t>Tutsiak</a:t>
            </a:r>
            <a:r>
              <a:rPr lang="en-CA" dirty="0" smtClean="0"/>
              <a:t> – Beautiful.</a:t>
            </a:r>
          </a:p>
          <a:p>
            <a:pPr indent="0">
              <a:buNone/>
            </a:pPr>
            <a:r>
              <a:rPr lang="en-CA" dirty="0" err="1" smtClean="0"/>
              <a:t>Kuviasuvunga</a:t>
            </a:r>
            <a:r>
              <a:rPr lang="en-CA" dirty="0" smtClean="0"/>
              <a:t>- I'm happy.</a:t>
            </a:r>
            <a:br>
              <a:rPr lang="en-CA" dirty="0" smtClean="0"/>
            </a:br>
            <a:r>
              <a:rPr lang="en-CA" dirty="0" err="1" smtClean="0"/>
              <a:t>Nalligivaget</a:t>
            </a:r>
            <a:r>
              <a:rPr lang="en-CA" dirty="0" smtClean="0"/>
              <a:t> – I love you.</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9218" name="Picture 2" descr="http://publiccashandcarry.com/images/New%20products/fries_mccain.png"/>
          <p:cNvPicPr>
            <a:picLocks noChangeAspect="1" noChangeArrowheads="1"/>
          </p:cNvPicPr>
          <p:nvPr/>
        </p:nvPicPr>
        <p:blipFill>
          <a:blip r:embed="rId3" cstate="print"/>
          <a:srcRect/>
          <a:stretch>
            <a:fillRect/>
          </a:stretch>
        </p:blipFill>
        <p:spPr bwMode="auto">
          <a:xfrm>
            <a:off x="0" y="152400"/>
            <a:ext cx="2879341" cy="2000250"/>
          </a:xfrm>
          <a:prstGeom prst="rect">
            <a:avLst/>
          </a:prstGeom>
          <a:noFill/>
        </p:spPr>
      </p:pic>
      <p:sp>
        <p:nvSpPr>
          <p:cNvPr id="2" name="Title 1"/>
          <p:cNvSpPr>
            <a:spLocks noGrp="1"/>
          </p:cNvSpPr>
          <p:nvPr>
            <p:ph type="title"/>
          </p:nvPr>
        </p:nvSpPr>
        <p:spPr/>
        <p:txBody>
          <a:bodyPr/>
          <a:lstStyle/>
          <a:p>
            <a:r>
              <a:rPr lang="en-US" b="1" dirty="0" smtClean="0">
                <a:latin typeface="Papyrus" pitchFamily="66" charset="0"/>
              </a:rPr>
              <a:t>Home-Grown Business</a:t>
            </a:r>
            <a:endParaRPr lang="en-CA" b="1" dirty="0">
              <a:latin typeface="Papyrus" pitchFamily="66" charset="0"/>
            </a:endParaRPr>
          </a:p>
        </p:txBody>
      </p:sp>
      <p:sp>
        <p:nvSpPr>
          <p:cNvPr id="3" name="Content Placeholder 2"/>
          <p:cNvSpPr>
            <a:spLocks noGrp="1"/>
          </p:cNvSpPr>
          <p:nvPr>
            <p:ph idx="1"/>
          </p:nvPr>
        </p:nvSpPr>
        <p:spPr>
          <a:xfrm>
            <a:off x="-228600" y="1295400"/>
            <a:ext cx="9067800" cy="5029200"/>
          </a:xfrm>
        </p:spPr>
        <p:txBody>
          <a:bodyPr numCol="2">
            <a:normAutofit/>
          </a:bodyPr>
          <a:lstStyle/>
          <a:p>
            <a:pPr indent="0">
              <a:buNone/>
            </a:pPr>
            <a:r>
              <a:rPr lang="en-US" sz="5400" dirty="0" smtClean="0"/>
              <a:t>  </a:t>
            </a:r>
            <a:r>
              <a:rPr lang="en-US" sz="2800" dirty="0" smtClean="0"/>
              <a:t>I</a:t>
            </a:r>
            <a:r>
              <a:rPr lang="en-US" sz="1500" b="1" dirty="0" smtClean="0"/>
              <a:t>n the heart</a:t>
            </a:r>
            <a:r>
              <a:rPr lang="en-US" sz="1500" dirty="0" smtClean="0"/>
              <a:t> of the Saint John River Valley in the small town of [then] Florenceville (now Florenceville-Bristol), New Brunswick, McCain Produce was founded in 1909 by Andrew McCain.       Forty-eight years later, Andrew’s four sons, Andrew, Harrison, Robert and Wallace incorporated McCain Foods Limited in 1956. McCain Foods Limited began to market their frozen French fries within Canada. Over the next several decades, McCain’s expanded their company, establishing 55 plants on six continents</a:t>
            </a:r>
            <a:endParaRPr lang="en-CA" sz="1500" dirty="0" smtClean="0"/>
          </a:p>
          <a:p>
            <a:pPr indent="0">
              <a:buNone/>
            </a:pPr>
            <a:r>
              <a:rPr lang="en-US" sz="1500" dirty="0" smtClean="0"/>
              <a:t>     McCain’s was started as a family-run business and has grown to an international success, providing employment opportunities for over 20 000 employees worldwide. McCain’s produces French fries, juice and beverages, frozen pizzas, entrees, appetizers, frozen vegetables and ready-made desserts. </a:t>
            </a:r>
            <a:endParaRPr lang="en-CA" sz="1500" dirty="0" smtClean="0"/>
          </a:p>
          <a:p>
            <a:pPr indent="0">
              <a:buNone/>
            </a:pPr>
            <a:r>
              <a:rPr lang="en-US" sz="1500" dirty="0" smtClean="0"/>
              <a:t>     McCain Foods Limited is involved in many community outreach programs which include </a:t>
            </a:r>
          </a:p>
          <a:p>
            <a:pPr indent="0">
              <a:buNone/>
            </a:pPr>
            <a:endParaRPr lang="en-US" sz="1500" dirty="0" smtClean="0"/>
          </a:p>
          <a:p>
            <a:pPr indent="0">
              <a:buNone/>
            </a:pPr>
            <a:endParaRPr lang="en-CA" sz="1600" dirty="0" smtClean="0"/>
          </a:p>
          <a:p>
            <a:pPr indent="0">
              <a:buNone/>
            </a:pPr>
            <a:endParaRPr lang="en-CA" sz="1600" dirty="0" smtClean="0"/>
          </a:p>
          <a:p>
            <a:pPr indent="0">
              <a:buNone/>
            </a:pPr>
            <a:endParaRPr lang="en-US" sz="1500" dirty="0" smtClean="0"/>
          </a:p>
          <a:p>
            <a:pPr indent="0">
              <a:buNone/>
            </a:pPr>
            <a:endParaRPr lang="en-US" sz="1500" dirty="0" smtClean="0"/>
          </a:p>
          <a:p>
            <a:pPr indent="0">
              <a:buNone/>
            </a:pPr>
            <a:endParaRPr lang="en-US" sz="1500" dirty="0" smtClean="0"/>
          </a:p>
          <a:p>
            <a:pPr indent="0">
              <a:buNone/>
            </a:pPr>
            <a:r>
              <a:rPr lang="en-US" sz="1500" dirty="0" smtClean="0"/>
              <a:t>	</a:t>
            </a:r>
            <a:r>
              <a:rPr lang="en-US" sz="1050" dirty="0" smtClean="0"/>
              <a:t>McCain Foods Limited at the Beginning</a:t>
            </a:r>
            <a:endParaRPr lang="en-US" sz="1500" dirty="0" smtClean="0"/>
          </a:p>
          <a:p>
            <a:pPr indent="0">
              <a:buNone/>
            </a:pPr>
            <a:r>
              <a:rPr lang="en-US" sz="1400" dirty="0" smtClean="0"/>
              <a:t>scholarship programs for students applying to university and a community food distribution programs in South Africa. This program includes distribution of supplies and resources to rural schools as well as the</a:t>
            </a:r>
          </a:p>
          <a:p>
            <a:pPr indent="0">
              <a:buNone/>
            </a:pPr>
            <a:r>
              <a:rPr lang="en-US" sz="1400" dirty="0" smtClean="0"/>
              <a:t>development  of programs for all ages in the community.  </a:t>
            </a:r>
          </a:p>
          <a:p>
            <a:pPr indent="0">
              <a:buNone/>
            </a:pPr>
            <a:r>
              <a:rPr lang="en-US" sz="1400" dirty="0" smtClean="0"/>
              <a:t>Above all, McCain Foods </a:t>
            </a:r>
          </a:p>
          <a:p>
            <a:pPr indent="0">
              <a:buNone/>
            </a:pPr>
            <a:r>
              <a:rPr lang="en-US" sz="1400" dirty="0" smtClean="0"/>
              <a:t>Limited is  proudly Atlantic </a:t>
            </a:r>
            <a:br>
              <a:rPr lang="en-US" sz="1400" dirty="0" smtClean="0"/>
            </a:br>
            <a:r>
              <a:rPr lang="en-US" sz="1400" dirty="0" smtClean="0"/>
              <a:t>Canadian.</a:t>
            </a:r>
            <a:endParaRPr lang="en-CA" sz="1400" dirty="0" smtClean="0"/>
          </a:p>
          <a:p>
            <a:endParaRPr lang="en-CA" sz="1500" dirty="0"/>
          </a:p>
        </p:txBody>
      </p:sp>
      <p:pic>
        <p:nvPicPr>
          <p:cNvPr id="9220" name="Picture 4"/>
          <p:cNvPicPr>
            <a:picLocks noChangeAspect="1" noChangeArrowheads="1"/>
          </p:cNvPicPr>
          <p:nvPr/>
        </p:nvPicPr>
        <p:blipFill>
          <a:blip r:embed="rId4" cstate="print"/>
          <a:srcRect/>
          <a:stretch>
            <a:fillRect/>
          </a:stretch>
        </p:blipFill>
        <p:spPr bwMode="auto">
          <a:xfrm>
            <a:off x="4953000" y="1905000"/>
            <a:ext cx="3143250" cy="1619250"/>
          </a:xfrm>
          <a:prstGeom prst="rect">
            <a:avLst/>
          </a:prstGeom>
          <a:noFill/>
          <a:ln w="9525">
            <a:noFill/>
            <a:miter lim="800000"/>
            <a:headEnd/>
            <a:tailEnd/>
          </a:ln>
        </p:spPr>
      </p:pic>
      <p:pic>
        <p:nvPicPr>
          <p:cNvPr id="9222" name="Picture 6" descr="http://www.finnvalley.ie/people/mccain/plant.jpg"/>
          <p:cNvPicPr>
            <a:picLocks noChangeAspect="1" noChangeArrowheads="1"/>
          </p:cNvPicPr>
          <p:nvPr/>
        </p:nvPicPr>
        <p:blipFill>
          <a:blip r:embed="rId5" cstate="print"/>
          <a:srcRect/>
          <a:stretch>
            <a:fillRect/>
          </a:stretch>
        </p:blipFill>
        <p:spPr bwMode="auto">
          <a:xfrm>
            <a:off x="6705600" y="4876800"/>
            <a:ext cx="2209800" cy="1625854"/>
          </a:xfrm>
          <a:prstGeom prst="rect">
            <a:avLst/>
          </a:prstGeom>
          <a:noFill/>
        </p:spPr>
      </p:pic>
      <p:sp>
        <p:nvSpPr>
          <p:cNvPr id="8" name="TextBox 7"/>
          <p:cNvSpPr txBox="1"/>
          <p:nvPr/>
        </p:nvSpPr>
        <p:spPr>
          <a:xfrm>
            <a:off x="6096000" y="6477000"/>
            <a:ext cx="3429000" cy="276999"/>
          </a:xfrm>
          <a:prstGeom prst="rect">
            <a:avLst/>
          </a:prstGeom>
          <a:noFill/>
        </p:spPr>
        <p:txBody>
          <a:bodyPr wrap="square" rtlCol="0">
            <a:spAutoFit/>
          </a:bodyPr>
          <a:lstStyle/>
          <a:p>
            <a:r>
              <a:rPr lang="en-US" sz="1200" dirty="0" smtClean="0"/>
              <a:t>   McCain Foods, Florenceville, New Brunswick</a:t>
            </a:r>
            <a:endParaRPr lang="en-CA"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3" cstate="print"/>
          <a:srcRect/>
          <a:stretch>
            <a:fillRect/>
          </a:stretch>
        </p:blipFill>
        <p:spPr bwMode="auto">
          <a:xfrm>
            <a:off x="3213504" y="1219200"/>
            <a:ext cx="2688963" cy="169545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latin typeface="Lucida Handwriting" pitchFamily="66" charset="0"/>
              </a:rPr>
              <a:t>A Taste of Atlantic Canada</a:t>
            </a:r>
            <a:endParaRPr lang="en-CA" dirty="0">
              <a:latin typeface="Lucida Handwriting" pitchFamily="66" charset="0"/>
            </a:endParaRPr>
          </a:p>
        </p:txBody>
      </p:sp>
      <p:sp>
        <p:nvSpPr>
          <p:cNvPr id="3" name="Content Placeholder 2"/>
          <p:cNvSpPr>
            <a:spLocks noGrp="1"/>
          </p:cNvSpPr>
          <p:nvPr>
            <p:ph idx="1"/>
          </p:nvPr>
        </p:nvSpPr>
        <p:spPr>
          <a:xfrm>
            <a:off x="304800" y="1600200"/>
            <a:ext cx="8382000" cy="4724400"/>
          </a:xfrm>
        </p:spPr>
        <p:txBody>
          <a:bodyPr>
            <a:normAutofit fontScale="55000" lnSpcReduction="20000"/>
          </a:bodyPr>
          <a:lstStyle/>
          <a:p>
            <a:pPr>
              <a:buNone/>
            </a:pPr>
            <a:r>
              <a:rPr lang="en-US" sz="6500" b="1" i="1" dirty="0" smtClean="0"/>
              <a:t>L</a:t>
            </a:r>
            <a:r>
              <a:rPr lang="en-US" b="1" i="1" dirty="0" smtClean="0"/>
              <a:t>obster Chowder</a:t>
            </a:r>
            <a:endParaRPr lang="en-CA" dirty="0" smtClean="0"/>
          </a:p>
          <a:p>
            <a:pPr indent="0">
              <a:buNone/>
            </a:pPr>
            <a:r>
              <a:rPr lang="en-US" dirty="0" smtClean="0"/>
              <a:t>1 large onion, chopped.</a:t>
            </a:r>
            <a:br>
              <a:rPr lang="en-US" dirty="0" smtClean="0"/>
            </a:br>
            <a:r>
              <a:rPr lang="en-US" dirty="0" smtClean="0"/>
              <a:t>2 Tbsp. butter </a:t>
            </a:r>
            <a:br>
              <a:rPr lang="en-US" dirty="0" smtClean="0"/>
            </a:br>
            <a:r>
              <a:rPr lang="en-US" dirty="0" smtClean="0"/>
              <a:t>4 large potatoes, cubed.</a:t>
            </a:r>
            <a:br>
              <a:rPr lang="en-US" dirty="0" smtClean="0"/>
            </a:br>
            <a:r>
              <a:rPr lang="en-US" dirty="0" smtClean="0"/>
              <a:t>2 cups hot water</a:t>
            </a:r>
            <a:br>
              <a:rPr lang="en-US" dirty="0" smtClean="0"/>
            </a:br>
            <a:r>
              <a:rPr lang="en-US" dirty="0" smtClean="0"/>
              <a:t>3 cups cooked lobster meat, cubed.</a:t>
            </a:r>
            <a:br>
              <a:rPr lang="en-US" dirty="0" smtClean="0"/>
            </a:br>
            <a:r>
              <a:rPr lang="en-US" dirty="0" smtClean="0"/>
              <a:t>2 tsp. butter</a:t>
            </a:r>
            <a:br>
              <a:rPr lang="en-US" dirty="0" smtClean="0"/>
            </a:br>
            <a:r>
              <a:rPr lang="en-US" dirty="0" smtClean="0"/>
              <a:t>1 Tbsp. salt</a:t>
            </a:r>
            <a:br>
              <a:rPr lang="en-US" dirty="0" smtClean="0"/>
            </a:br>
            <a:r>
              <a:rPr lang="en-US" dirty="0" smtClean="0"/>
              <a:t>Pepper to taste</a:t>
            </a:r>
            <a:br>
              <a:rPr lang="en-US" dirty="0" smtClean="0"/>
            </a:br>
            <a:r>
              <a:rPr lang="en-US" dirty="0" smtClean="0"/>
              <a:t>Thyme</a:t>
            </a:r>
            <a:br>
              <a:rPr lang="en-US" dirty="0" smtClean="0"/>
            </a:br>
            <a:r>
              <a:rPr lang="en-US" dirty="0" smtClean="0"/>
              <a:t>Parsley</a:t>
            </a:r>
            <a:br>
              <a:rPr lang="en-US" dirty="0" smtClean="0"/>
            </a:br>
            <a:r>
              <a:rPr lang="en-US" dirty="0" smtClean="0"/>
              <a:t>3 cups light cream</a:t>
            </a:r>
            <a:br>
              <a:rPr lang="en-US" dirty="0" smtClean="0"/>
            </a:br>
            <a:r>
              <a:rPr lang="en-US" dirty="0" smtClean="0"/>
              <a:t>2 cups milk.</a:t>
            </a:r>
            <a:endParaRPr lang="en-CA" dirty="0" smtClean="0"/>
          </a:p>
          <a:p>
            <a:r>
              <a:rPr lang="en-US" dirty="0" smtClean="0"/>
              <a:t>Melt 2 tbsp. butter (can use more if necessary) in a large stock pot, sauté the onions until tender. Add potatoes, water, salt, pepper and herbs. Bring to a boil. Simmer until potatoes are tender. Sauté lobster in 2 tsp. of butter and add to stock pot. Add heated milk and cream. Combine well and serve hot. </a:t>
            </a:r>
            <a:endParaRPr lang="en-CA" dirty="0" smtClean="0"/>
          </a:p>
          <a:p>
            <a:r>
              <a:rPr lang="en-US" dirty="0" smtClean="0"/>
              <a:t>**For a lower-fat option, use a light margarine or 1% milk.</a:t>
            </a:r>
            <a:br>
              <a:rPr lang="en-US" dirty="0" smtClean="0"/>
            </a:br>
            <a:r>
              <a:rPr lang="en-US" dirty="0" smtClean="0"/>
              <a:t>**Chowder can be re-heated but do </a:t>
            </a:r>
            <a:r>
              <a:rPr lang="en-US" i="1" dirty="0" smtClean="0"/>
              <a:t>not</a:t>
            </a:r>
            <a:r>
              <a:rPr lang="en-US" dirty="0" smtClean="0"/>
              <a:t> re-boil.</a:t>
            </a:r>
            <a:endParaRPr lang="en-CA" dirty="0"/>
          </a:p>
        </p:txBody>
      </p:sp>
      <p:pic>
        <p:nvPicPr>
          <p:cNvPr id="8194" name="Picture 2" descr="http://www.seductionmeals.com/corn_lobster_chowder.jpg"/>
          <p:cNvPicPr>
            <a:picLocks noChangeAspect="1" noChangeArrowheads="1"/>
          </p:cNvPicPr>
          <p:nvPr/>
        </p:nvPicPr>
        <p:blipFill>
          <a:blip r:embed="rId4" cstate="print"/>
          <a:srcRect/>
          <a:stretch>
            <a:fillRect/>
          </a:stretch>
        </p:blipFill>
        <p:spPr bwMode="auto">
          <a:xfrm>
            <a:off x="6172200" y="2362200"/>
            <a:ext cx="2863780" cy="21717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7170" name="Picture 2" descr="http://ecoki.com/wp-content/uploads/fiddle-heads.jpg"/>
          <p:cNvPicPr>
            <a:picLocks noChangeAspect="1" noChangeArrowheads="1"/>
          </p:cNvPicPr>
          <p:nvPr/>
        </p:nvPicPr>
        <p:blipFill>
          <a:blip r:embed="rId3" cstate="print"/>
          <a:srcRect/>
          <a:stretch>
            <a:fillRect/>
          </a:stretch>
        </p:blipFill>
        <p:spPr bwMode="auto">
          <a:xfrm>
            <a:off x="5715000" y="1371600"/>
            <a:ext cx="2819400" cy="2819400"/>
          </a:xfrm>
          <a:prstGeom prst="rect">
            <a:avLst/>
          </a:prstGeom>
          <a:noFill/>
        </p:spPr>
      </p:pic>
      <p:sp>
        <p:nvSpPr>
          <p:cNvPr id="2" name="Title 1"/>
          <p:cNvSpPr>
            <a:spLocks noGrp="1"/>
          </p:cNvSpPr>
          <p:nvPr>
            <p:ph type="title"/>
          </p:nvPr>
        </p:nvSpPr>
        <p:spPr/>
        <p:txBody>
          <a:bodyPr/>
          <a:lstStyle/>
          <a:p>
            <a:r>
              <a:rPr lang="en-US" dirty="0" smtClean="0">
                <a:latin typeface="Lucida Handwriting" pitchFamily="66" charset="0"/>
              </a:rPr>
              <a:t>A Taste…Continued</a:t>
            </a:r>
            <a:endParaRPr lang="en-CA" dirty="0">
              <a:latin typeface="Lucida Handwriting" pitchFamily="66" charset="0"/>
            </a:endParaRPr>
          </a:p>
        </p:txBody>
      </p:sp>
      <p:sp>
        <p:nvSpPr>
          <p:cNvPr id="3" name="Content Placeholder 2"/>
          <p:cNvSpPr>
            <a:spLocks noGrp="1"/>
          </p:cNvSpPr>
          <p:nvPr>
            <p:ph idx="1"/>
          </p:nvPr>
        </p:nvSpPr>
        <p:spPr/>
        <p:txBody>
          <a:bodyPr>
            <a:normAutofit fontScale="77500" lnSpcReduction="20000"/>
          </a:bodyPr>
          <a:lstStyle/>
          <a:p>
            <a:pPr>
              <a:buNone/>
            </a:pPr>
            <a:r>
              <a:rPr lang="en-US" sz="5700" b="1" i="1" dirty="0" smtClean="0"/>
              <a:t>F</a:t>
            </a:r>
            <a:r>
              <a:rPr lang="en-US" b="1" i="1" dirty="0" smtClean="0"/>
              <a:t>iddleheads with Sautéed Onions and Garlic</a:t>
            </a:r>
            <a:endParaRPr lang="en-CA" dirty="0" smtClean="0"/>
          </a:p>
          <a:p>
            <a:pPr indent="0">
              <a:buNone/>
            </a:pPr>
            <a:r>
              <a:rPr lang="en-US" i="1" dirty="0" smtClean="0"/>
              <a:t> </a:t>
            </a:r>
            <a:r>
              <a:rPr lang="en-US" dirty="0" smtClean="0"/>
              <a:t>2 tbsp. olive oil</a:t>
            </a:r>
            <a:br>
              <a:rPr lang="en-US" dirty="0" smtClean="0"/>
            </a:br>
            <a:r>
              <a:rPr lang="en-US" dirty="0" smtClean="0"/>
              <a:t>1-2 cloves of garlic</a:t>
            </a:r>
            <a:br>
              <a:rPr lang="en-US" dirty="0" smtClean="0"/>
            </a:br>
            <a:r>
              <a:rPr lang="en-US" dirty="0" smtClean="0"/>
              <a:t>1 large yellow onion </a:t>
            </a:r>
            <a:br>
              <a:rPr lang="en-US" dirty="0" smtClean="0"/>
            </a:br>
            <a:r>
              <a:rPr lang="en-US" dirty="0" smtClean="0"/>
              <a:t>2 pounds fresh fiddleheads</a:t>
            </a:r>
            <a:br>
              <a:rPr lang="en-US" dirty="0" smtClean="0"/>
            </a:br>
            <a:r>
              <a:rPr lang="en-US" dirty="0" smtClean="0"/>
              <a:t>Salt and pepper to taste</a:t>
            </a:r>
            <a:br>
              <a:rPr lang="en-US" dirty="0" smtClean="0"/>
            </a:br>
            <a:r>
              <a:rPr lang="en-US" dirty="0" smtClean="0"/>
              <a:t>Vinegar</a:t>
            </a:r>
            <a:br>
              <a:rPr lang="en-US" dirty="0" smtClean="0"/>
            </a:br>
            <a:r>
              <a:rPr lang="en-US" dirty="0" smtClean="0"/>
              <a:t/>
            </a:r>
            <a:br>
              <a:rPr lang="en-US" dirty="0" smtClean="0"/>
            </a:br>
            <a:r>
              <a:rPr lang="en-US" dirty="0" smtClean="0"/>
              <a:t>In a nonstick pan, heat the olive oil and sauté the onions and garlic until tender. In the meantime, steam fiddleheads in a large pot in an inch of water; cook until just tender. Combine fiddleheads with onion and garlic, add salt and pepper. Drizzle vinegar over dish and serve hot.</a:t>
            </a:r>
            <a:endParaRPr lang="en-CA" dirty="0" smtClean="0"/>
          </a:p>
          <a:p>
            <a:endParaRPr lang="en-C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TotalTime>
  <Words>985</Words>
  <Application>Microsoft Office PowerPoint</Application>
  <PresentationFormat>On-screen Show (4:3)</PresentationFormat>
  <Paragraphs>138</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East Coast</vt:lpstr>
      <vt:lpstr>In This Issue…</vt:lpstr>
      <vt:lpstr>From the Editors…</vt:lpstr>
      <vt:lpstr>Destination: Fredericton!</vt:lpstr>
      <vt:lpstr>Destination…Continued</vt:lpstr>
      <vt:lpstr>A Sample of Inuktitut </vt:lpstr>
      <vt:lpstr>Home-Grown Business</vt:lpstr>
      <vt:lpstr>A Taste of Atlantic Canada</vt:lpstr>
      <vt:lpstr>A Taste…Continued</vt:lpstr>
      <vt:lpstr>A Taste…continued.</vt:lpstr>
      <vt:lpstr>Must-See Spots</vt:lpstr>
      <vt:lpstr>Must-See Spots…Continued</vt:lpstr>
      <vt:lpstr>Must-See Spots…Continued</vt:lpstr>
      <vt:lpstr>From the Jukebox…</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dc:creator>
  <cp:lastModifiedBy>Jessica</cp:lastModifiedBy>
  <cp:revision>231</cp:revision>
  <dcterms:created xsi:type="dcterms:W3CDTF">2009-11-14T19:00:36Z</dcterms:created>
  <dcterms:modified xsi:type="dcterms:W3CDTF">2009-11-24T02:07:45Z</dcterms:modified>
</cp:coreProperties>
</file>